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sldIdLst>
    <p:sldId id="256" r:id="rId2"/>
    <p:sldId id="270" r:id="rId3"/>
    <p:sldId id="280" r:id="rId4"/>
    <p:sldId id="278" r:id="rId5"/>
    <p:sldId id="272" r:id="rId6"/>
    <p:sldId id="276" r:id="rId7"/>
    <p:sldId id="275" r:id="rId8"/>
    <p:sldId id="279" r:id="rId9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6666FF"/>
    <a:srgbClr val="FF9933"/>
    <a:srgbClr val="008000"/>
    <a:srgbClr val="33CC33"/>
    <a:srgbClr val="CC3300"/>
    <a:srgbClr val="CC00CC"/>
    <a:srgbClr val="3399FF"/>
    <a:srgbClr val="D6009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05" autoAdjust="0"/>
    <p:restoredTop sz="94660" autoAdjust="0"/>
  </p:normalViewPr>
  <p:slideViewPr>
    <p:cSldViewPr>
      <p:cViewPr varScale="1">
        <p:scale>
          <a:sx n="117" d="100"/>
          <a:sy n="117" d="100"/>
        </p:scale>
        <p:origin x="13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44;&#1080;&#1072;&#1075;&#1088;&#1072;&#1084;&#1084;&#1099;%20&#1087;&#1086;%20&#1076;&#1086;&#1093;&#1086;&#1076;&#1072;&#1084;%201%20&#1087;&#1086;&#1083;&#1091;&#1075;&#1086;&#1076;&#1080;&#1077;%202021.xls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89;&#1090;&#1088;&#1091;&#1082;&#1090;&#1091;&#1088;&#1072;%20&#1088;&#1072;&#1089;&#1093;&#1086;&#1076;&#1086;&#1074;1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1\&#1054;&#1090;&#1095;&#1077;&#1090;%20&#1079;&#1072;%201%20&#1087;&#1086;&#1083;&#1091;&#1075;&#1086;&#1076;&#1080;&#1077;%202021\&#1052;&#1077;&#1088;&#1086;&#1087;&#1088;&#1080;&#1103;&#1090;&#1080;&#1103;%20&#1087;&#1086;%20&#1101;&#1082;&#1086;&#1085;&#1086;&#1084;&#1080;&#1080;%20&#1079;&#1072;%201%20&#1087;&#1086;&#1083;&#1091;&#1075;&#1086;&#1076;&#1080;&#1077;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СОБСТВЕННЫХ ДОХОДОВ БЮДЖЕТА </a:t>
            </a:r>
          </a:p>
          <a:p>
            <a:pPr>
              <a:defRPr sz="1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2023 ГОД</a:t>
            </a:r>
          </a:p>
        </c:rich>
      </c:tx>
      <c:layout>
        <c:manualLayout>
          <c:xMode val="edge"/>
          <c:yMode val="edge"/>
          <c:x val="0.19800435638133326"/>
          <c:y val="1.3499928264593935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63134295713035"/>
          <c:y val="0.1324268008165646"/>
          <c:w val="0.644543270781472"/>
          <c:h val="0.84525806945419102"/>
        </c:manualLayout>
      </c:layout>
      <c:pie3DChart>
        <c:varyColors val="1"/>
        <c:ser>
          <c:idx val="0"/>
          <c:order val="0"/>
          <c:tx>
            <c:strRef>
              <c:f>' структура'!$A$7</c:f>
              <c:strCache>
                <c:ptCount val="1"/>
                <c:pt idx="0">
                  <c:v>2023 год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6815-4D64-90C1-401CCA0AF82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6815-4D64-90C1-401CCA0AF82C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815-4D64-90C1-401CCA0AF82C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6815-4D64-90C1-401CCA0AF82C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6815-4D64-90C1-401CCA0AF82C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6815-4D64-90C1-401CCA0AF82C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D-6815-4D64-90C1-401CCA0AF82C}"/>
              </c:ext>
            </c:extLst>
          </c:dPt>
          <c:dLbls>
            <c:dLbl>
              <c:idx val="0"/>
              <c:layout>
                <c:manualLayout>
                  <c:x val="-2.0530402449693789E-3"/>
                  <c:y val="2.7310148731408506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Подоходный</a:t>
                    </a:r>
                    <a:r>
                      <a:rPr lang="ru-RU" sz="1400" baseline="0" dirty="0"/>
                      <a:t> налог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21 008</a:t>
                    </a:r>
                    <a:r>
                      <a:rPr lang="ru-RU" sz="1400" dirty="0"/>
                      <a:t>,6</a:t>
                    </a:r>
                    <a:r>
                      <a:rPr lang="ru-RU" sz="1400" baseline="0" dirty="0"/>
                      <a:t>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15-4D64-90C1-401CCA0AF82C}"/>
                </c:ext>
              </c:extLst>
            </c:dLbl>
            <c:dLbl>
              <c:idx val="1"/>
              <c:layout>
                <c:manualLayout>
                  <c:x val="-2.0721566054243221E-2"/>
                  <c:y val="4.1073199183435403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 Налог на добавленную</a:t>
                    </a:r>
                    <a:r>
                      <a:rPr lang="ru-RU" sz="1400" baseline="0" dirty="0"/>
                      <a:t> стоимость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8 671</a:t>
                    </a:r>
                    <a:r>
                      <a:rPr lang="ru-RU" sz="1400" dirty="0"/>
                      <a:t>,6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15-4D64-90C1-401CCA0AF82C}"/>
                </c:ext>
              </c:extLst>
            </c:dLbl>
            <c:dLbl>
              <c:idx val="2"/>
              <c:layout>
                <c:manualLayout>
                  <c:x val="9.3241469816273011E-4"/>
                  <c:y val="6.3733449985418564E-2"/>
                </c:manualLayout>
              </c:layout>
              <c:tx>
                <c:rich>
                  <a:bodyPr anchorCtr="0"/>
                  <a:lstStyle/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Налог на собственность</a:t>
                    </a:r>
                  </a:p>
                  <a:p>
                    <a:pPr algn="ctr"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4 082</a:t>
                    </a:r>
                    <a:r>
                      <a:rPr lang="ru-RU" sz="1400" dirty="0"/>
                      <a:t>,9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15-4D64-90C1-401CCA0AF82C}"/>
                </c:ext>
              </c:extLst>
            </c:dLbl>
            <c:dLbl>
              <c:idx val="3"/>
              <c:layout>
                <c:manualLayout>
                  <c:x val="-3.6809383202099741E-2"/>
                  <c:y val="2.4186351706036679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Другие</a:t>
                    </a:r>
                    <a:r>
                      <a:rPr lang="ru-RU" sz="1400" baseline="0" dirty="0"/>
                      <a:t> налоги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выручки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от реализации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товаров (работ, услуг) 3 228,2 </a:t>
                    </a:r>
                    <a:r>
                      <a:rPr lang="ru-RU" sz="1400" dirty="0"/>
                      <a:t>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15-4D64-90C1-401CCA0AF82C}"/>
                </c:ext>
              </c:extLst>
            </c:dLbl>
            <c:dLbl>
              <c:idx val="4"/>
              <c:layout>
                <c:manualLayout>
                  <c:x val="-4.560356517935258E-2"/>
                  <c:y val="-8.3005540974044945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Прочие</a:t>
                    </a:r>
                    <a:r>
                      <a:rPr lang="ru-RU" sz="1400" baseline="0" dirty="0"/>
                      <a:t> налоговые доходы</a:t>
                    </a:r>
                    <a:endParaRPr lang="ru-RU" sz="1400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309,9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15-4D64-90C1-401CCA0AF82C}"/>
                </c:ext>
              </c:extLst>
            </c:dLbl>
            <c:dLbl>
              <c:idx val="5"/>
              <c:layout>
                <c:manualLayout>
                  <c:x val="0.18179276027996505"/>
                  <c:y val="-6.735928842228054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baseline="0" dirty="0"/>
                      <a:t>4 072</a:t>
                    </a:r>
                    <a:r>
                      <a:rPr lang="ru-RU" sz="1400" dirty="0"/>
                      <a:t>,2 тыс.рублей 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15-4D64-90C1-401CCA0AF82C}"/>
                </c:ext>
              </c:extLst>
            </c:dLbl>
            <c:dLbl>
              <c:idx val="6"/>
              <c:layout>
                <c:manualLayout>
                  <c:x val="0.16205960192475935"/>
                  <c:y val="-6.1536599591717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Неналоговые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400" dirty="0"/>
                      <a:t>1</a:t>
                    </a:r>
                    <a:r>
                      <a:rPr lang="ru-RU" sz="1400" baseline="0" dirty="0"/>
                      <a:t> 207</a:t>
                    </a:r>
                    <a:r>
                      <a:rPr lang="ru-RU" sz="1400" dirty="0"/>
                      <a:t>,1 тыс.рублей</a:t>
                    </a:r>
                    <a:endParaRPr lang="ru-RU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15-4D64-90C1-401CCA0AF82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 структура'!$B$6:$G$6</c:f>
              <c:strCache>
                <c:ptCount val="6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
от реализации товаров (работ, услуг)</c:v>
                </c:pt>
                <c:pt idx="4">
                  <c:v>Прочие 
налоговые доходы</c:v>
                </c:pt>
                <c:pt idx="5">
                  <c:v>Неналоговые 
доходы</c:v>
                </c:pt>
              </c:strCache>
            </c:strRef>
          </c:cat>
          <c:val>
            <c:numRef>
              <c:f>' структура'!$B$7:$G$7</c:f>
              <c:numCache>
                <c:formatCode>#,##0.0</c:formatCode>
                <c:ptCount val="6"/>
                <c:pt idx="0">
                  <c:v>21008.6</c:v>
                </c:pt>
                <c:pt idx="1">
                  <c:v>8671.6</c:v>
                </c:pt>
                <c:pt idx="2">
                  <c:v>4082.9</c:v>
                </c:pt>
                <c:pt idx="3">
                  <c:v>3228.2</c:v>
                </c:pt>
                <c:pt idx="4">
                  <c:v>309.89999999999827</c:v>
                </c:pt>
                <c:pt idx="5">
                  <c:v>4072.2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815-4D64-90C1-401CCA0AF8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3.5493827160493797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6C5-409C-B308-6422FF0DF791}"/>
                </c:ext>
              </c:extLst>
            </c:dLbl>
            <c:dLbl>
              <c:idx val="1"/>
              <c:layout>
                <c:manualLayout>
                  <c:x val="4.3209876543209874E-2"/>
                  <c:y val="4.5853000674308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6C5-409C-B308-6422FF0DF791}"/>
                </c:ext>
              </c:extLst>
            </c:dLbl>
            <c:dLbl>
              <c:idx val="2"/>
              <c:layout>
                <c:manualLayout>
                  <c:x val="4.3344995565464478E-2"/>
                  <c:y val="2.9681889606742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6C5-409C-B308-6422FF0DF791}"/>
                </c:ext>
              </c:extLst>
            </c:dLbl>
            <c:dLbl>
              <c:idx val="3"/>
              <c:layout>
                <c:manualLayout>
                  <c:x val="4.4839650584963142E-2"/>
                  <c:y val="2.7208398806180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6C5-409C-B308-6422FF0DF791}"/>
                </c:ext>
              </c:extLst>
            </c:dLbl>
            <c:dLbl>
              <c:idx val="4"/>
              <c:layout>
                <c:manualLayout>
                  <c:x val="3.8861030506968153E-2"/>
                  <c:y val="2.2261417205056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6C5-409C-B308-6422FF0DF791}"/>
                </c:ext>
              </c:extLst>
            </c:dLbl>
            <c:dLbl>
              <c:idx val="5"/>
              <c:layout>
                <c:manualLayout>
                  <c:x val="4.1850340545965703E-2"/>
                  <c:y val="2.4734908005618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6C5-409C-B308-6422FF0DF791}"/>
                </c:ext>
              </c:extLst>
            </c:dLbl>
            <c:dLbl>
              <c:idx val="6"/>
              <c:layout>
                <c:manualLayout>
                  <c:x val="3.5871720467970492E-2"/>
                  <c:y val="2.9681889606742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92F-4E71-8A55-37DBCE1B1B93}"/>
                </c:ext>
              </c:extLst>
            </c:dLbl>
            <c:dLbl>
              <c:idx val="7"/>
              <c:layout>
                <c:manualLayout>
                  <c:x val="4.6334305604461917E-2"/>
                  <c:y val="2.7208398806180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92F-4E71-8A55-37DBCE1B1B93}"/>
                </c:ext>
              </c:extLst>
            </c:dLbl>
            <c:dLbl>
              <c:idx val="8"/>
              <c:layout>
                <c:manualLayout>
                  <c:x val="5.2409331310857933E-2"/>
                  <c:y val="3.2155477788831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43440935941205E-2"/>
                      <c:h val="4.72436742907313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92F-4E71-8A55-37DBCE1B1B93}"/>
                </c:ext>
              </c:extLst>
            </c:dLbl>
            <c:dLbl>
              <c:idx val="9"/>
              <c:layout>
                <c:manualLayout>
                  <c:x val="4.1247657070361252E-2"/>
                  <c:y val="4.2049343609551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E7C-4F31-891B-CCC0E44849A6}"/>
                </c:ext>
              </c:extLst>
            </c:dLbl>
            <c:dLbl>
              <c:idx val="10"/>
              <c:layout>
                <c:manualLayout>
                  <c:x val="3.4135992058229883E-2"/>
                  <c:y val="5.9363779213484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E7C-4F31-891B-CCC0E44849A6}"/>
                </c:ext>
              </c:extLst>
            </c:dLbl>
            <c:dLbl>
              <c:idx val="11"/>
              <c:layout>
                <c:manualLayout>
                  <c:x val="0"/>
                  <c:y val="3.9575852808989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 124,8 %</c:v>
                </c:pt>
                <c:pt idx="1">
                  <c:v>февраль 122,9 %</c:v>
                </c:pt>
                <c:pt idx="2">
                  <c:v>март 123,9 %</c:v>
                </c:pt>
                <c:pt idx="3">
                  <c:v>апрель 120,3 %</c:v>
                </c:pt>
                <c:pt idx="4">
                  <c:v>май 119,9 %</c:v>
                </c:pt>
                <c:pt idx="5">
                  <c:v>июнь 121,2 %</c:v>
                </c:pt>
                <c:pt idx="6">
                  <c:v>июль 120,8 %</c:v>
                </c:pt>
                <c:pt idx="7">
                  <c:v>август  119,1 %</c:v>
                </c:pt>
                <c:pt idx="8">
                  <c:v>сентябрь  118,3 %</c:v>
                </c:pt>
                <c:pt idx="9">
                  <c:v>октябрь  119,2 %</c:v>
                </c:pt>
                <c:pt idx="10">
                  <c:v>ноябрь  119,4 %</c:v>
                </c:pt>
                <c:pt idx="11">
                  <c:v>декабрь  118,8 %</c:v>
                </c:pt>
              </c:strCache>
            </c:strRef>
          </c:cat>
          <c:val>
            <c:numRef>
              <c:f>Лист1!$B$2:$B$13</c:f>
              <c:numCache>
                <c:formatCode>#,##0.0</c:formatCode>
                <c:ptCount val="12"/>
                <c:pt idx="0">
                  <c:v>1129.2</c:v>
                </c:pt>
                <c:pt idx="1">
                  <c:v>1846.8</c:v>
                </c:pt>
                <c:pt idx="2">
                  <c:v>2566.4</c:v>
                </c:pt>
                <c:pt idx="3">
                  <c:v>3816.3</c:v>
                </c:pt>
                <c:pt idx="4">
                  <c:v>4607.6000000000004</c:v>
                </c:pt>
                <c:pt idx="5">
                  <c:v>5457.5</c:v>
                </c:pt>
                <c:pt idx="6">
                  <c:v>6820.6</c:v>
                </c:pt>
                <c:pt idx="7">
                  <c:v>7810.1</c:v>
                </c:pt>
                <c:pt idx="8">
                  <c:v>8746</c:v>
                </c:pt>
                <c:pt idx="9">
                  <c:v>10299.299999999999</c:v>
                </c:pt>
                <c:pt idx="10">
                  <c:v>11190.5</c:v>
                </c:pt>
                <c:pt idx="11">
                  <c:v>12176.5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C5-409C-B308-6422FF0DF79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2023 год</c:v>
                </c:pt>
              </c:strCache>
            </c:strRef>
          </c:tx>
          <c:spPr>
            <a:ln w="28575" cap="sq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0185185185185182E-2"/>
                  <c:y val="-7.5522589345920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fld id="{8E61C7D5-C905-4773-9A14-9C29A9A40DF8}" type="VALUE">
                      <a:rPr lang="en-US" sz="1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C5-409C-B308-6422FF0DF791}"/>
                </c:ext>
              </c:extLst>
            </c:dLbl>
            <c:dLbl>
              <c:idx val="1"/>
              <c:layout>
                <c:manualLayout>
                  <c:x val="-6.6358024691358028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6C5-409C-B308-6422FF0DF791}"/>
                </c:ext>
              </c:extLst>
            </c:dLbl>
            <c:dLbl>
              <c:idx val="2"/>
              <c:layout>
                <c:manualLayout>
                  <c:x val="-0.1322251270574456"/>
                  <c:y val="-7.890328534111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123456790123448E-2"/>
                      <c:h val="4.82131877817363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6C5-409C-B308-6422FF0DF791}"/>
                </c:ext>
              </c:extLst>
            </c:dLbl>
            <c:dLbl>
              <c:idx val="3"/>
              <c:layout>
                <c:manualLayout>
                  <c:x val="-7.9809870466370142E-2"/>
                  <c:y val="-7.9338483387879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6C5-409C-B308-6422FF0DF791}"/>
                </c:ext>
              </c:extLst>
            </c:dLbl>
            <c:dLbl>
              <c:idx val="4"/>
              <c:layout>
                <c:manualLayout>
                  <c:x val="-7.8655102352092818E-2"/>
                  <c:y val="-6.4286220669657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6C5-409C-B308-6422FF0DF791}"/>
                </c:ext>
              </c:extLst>
            </c:dLbl>
            <c:dLbl>
              <c:idx val="5"/>
              <c:layout>
                <c:manualLayout>
                  <c:x val="-7.4074074074074181E-2"/>
                  <c:y val="-7.8219824679703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6C5-409C-B308-6422FF0DF791}"/>
                </c:ext>
              </c:extLst>
            </c:dLbl>
            <c:dLbl>
              <c:idx val="6"/>
              <c:layout>
                <c:manualLayout>
                  <c:x val="-0.12405636661839833"/>
                  <c:y val="-7.1731233216293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2F-4E71-8A55-37DBCE1B1B93}"/>
                </c:ext>
              </c:extLst>
            </c:dLbl>
            <c:dLbl>
              <c:idx val="7"/>
              <c:layout>
                <c:manualLayout>
                  <c:x val="-0.12106705657940089"/>
                  <c:y val="-8.16251964185411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2F-4E71-8A55-37DBCE1B1B93}"/>
                </c:ext>
              </c:extLst>
            </c:dLbl>
            <c:dLbl>
              <c:idx val="8"/>
              <c:layout>
                <c:manualLayout>
                  <c:x val="-0.12268226917439282"/>
                  <c:y val="-6.9257742415731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92F-4E71-8A55-37DBCE1B1B93}"/>
                </c:ext>
              </c:extLst>
            </c:dLbl>
            <c:dLbl>
              <c:idx val="9"/>
              <c:layout>
                <c:manualLayout>
                  <c:x val="-0.11947597220380531"/>
                  <c:y val="-5.6890288412922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228315133443957E-2"/>
                      <c:h val="6.20846190941024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E7C-4F31-891B-CCC0E44849A6}"/>
                </c:ext>
              </c:extLst>
            </c:dLbl>
            <c:dLbl>
              <c:idx val="10"/>
              <c:layout>
                <c:manualLayout>
                  <c:x val="-0.12089830520623167"/>
                  <c:y val="-6.4310760814608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E7C-4F31-891B-CCC0E44849A6}"/>
                </c:ext>
              </c:extLst>
            </c:dLbl>
            <c:dLbl>
              <c:idx val="11"/>
              <c:layout>
                <c:manualLayout>
                  <c:x val="-3.5558325060656343E-2"/>
                  <c:y val="-7.9151705617979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E7C-4F31-891B-CCC0E4484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 124,8 %</c:v>
                </c:pt>
                <c:pt idx="1">
                  <c:v>февраль 122,9 %</c:v>
                </c:pt>
                <c:pt idx="2">
                  <c:v>март 123,9 %</c:v>
                </c:pt>
                <c:pt idx="3">
                  <c:v>апрель 120,3 %</c:v>
                </c:pt>
                <c:pt idx="4">
                  <c:v>май 119,9 %</c:v>
                </c:pt>
                <c:pt idx="5">
                  <c:v>июнь 121,2 %</c:v>
                </c:pt>
                <c:pt idx="6">
                  <c:v>июль 120,8 %</c:v>
                </c:pt>
                <c:pt idx="7">
                  <c:v>август  119,1 %</c:v>
                </c:pt>
                <c:pt idx="8">
                  <c:v>сентябрь  118,3 %</c:v>
                </c:pt>
                <c:pt idx="9">
                  <c:v>октябрь  119,2 %</c:v>
                </c:pt>
                <c:pt idx="10">
                  <c:v>ноябрь  119,4 %</c:v>
                </c:pt>
                <c:pt idx="11">
                  <c:v>декабрь  118,8 %</c:v>
                </c:pt>
              </c:strCache>
            </c:strRef>
          </c:cat>
          <c:val>
            <c:numRef>
              <c:f>Лист1!$C$2:$C$13</c:f>
              <c:numCache>
                <c:formatCode>#,##0.0</c:formatCode>
                <c:ptCount val="12"/>
                <c:pt idx="0">
                  <c:v>1409.1</c:v>
                </c:pt>
                <c:pt idx="1">
                  <c:v>2269.8000000000002</c:v>
                </c:pt>
                <c:pt idx="2">
                  <c:v>3180.7</c:v>
                </c:pt>
                <c:pt idx="3">
                  <c:v>4591.2</c:v>
                </c:pt>
                <c:pt idx="4">
                  <c:v>5526</c:v>
                </c:pt>
                <c:pt idx="5">
                  <c:v>6616.5</c:v>
                </c:pt>
                <c:pt idx="6">
                  <c:v>8235.6</c:v>
                </c:pt>
                <c:pt idx="7">
                  <c:v>9301.5</c:v>
                </c:pt>
                <c:pt idx="8">
                  <c:v>10345.200000000001</c:v>
                </c:pt>
                <c:pt idx="9">
                  <c:v>12272.7</c:v>
                </c:pt>
                <c:pt idx="10">
                  <c:v>13356.4</c:v>
                </c:pt>
                <c:pt idx="11">
                  <c:v>14464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C5-409C-B308-6422FF0DF7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8207592"/>
        <c:axId val="328205624"/>
      </c:lineChart>
      <c:catAx>
        <c:axId val="32820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28205624"/>
        <c:crosses val="autoZero"/>
        <c:auto val="1"/>
        <c:lblAlgn val="ctr"/>
        <c:lblOffset val="100"/>
        <c:noMultiLvlLbl val="0"/>
      </c:catAx>
      <c:valAx>
        <c:axId val="328205624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accent3"/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3282075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2138272301194409"/>
          <c:y val="0.93098942343272839"/>
          <c:w val="0.23185159086266402"/>
          <c:h val="5.12661156689994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330464013684E-2"/>
          <c:y val="9.3326891686739244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Лист2!$A$6</c:f>
              <c:strCache>
                <c:ptCount val="1"/>
                <c:pt idx="0">
                  <c:v>2022 год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Lbls>
            <c:dLbl>
              <c:idx val="0"/>
              <c:layout>
                <c:manualLayout>
                  <c:x val="-1.5123726975570717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3A-441A-B005-7E4C46DB5096}"/>
                </c:ext>
              </c:extLst>
            </c:dLbl>
            <c:dLbl>
              <c:idx val="1"/>
              <c:layout>
                <c:manualLayout>
                  <c:x val="-9.6754145149371695E-3"/>
                  <c:y val="-8.0263913638975067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3A-441A-B005-7E4C46DB5096}"/>
                </c:ext>
              </c:extLst>
            </c:dLbl>
            <c:dLbl>
              <c:idx val="2"/>
              <c:layout>
                <c:manualLayout>
                  <c:x val="-1.2392803177161047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3A-441A-B005-7E4C46DB5096}"/>
                </c:ext>
              </c:extLst>
            </c:dLbl>
            <c:dLbl>
              <c:idx val="3"/>
              <c:layout>
                <c:manualLayout>
                  <c:x val="-4.830917874396135E-3"/>
                  <c:y val="-6.1255742725879799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3A-441A-B005-7E4C46DB5096}"/>
                </c:ext>
              </c:extLst>
            </c:dLbl>
            <c:dLbl>
              <c:idx val="4"/>
              <c:layout>
                <c:manualLayout>
                  <c:x val="-1.4691079835224229E-3"/>
                  <c:y val="-1.880184386376411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3A-441A-B005-7E4C46DB5096}"/>
                </c:ext>
              </c:extLst>
            </c:dLbl>
            <c:dLbl>
              <c:idx val="5"/>
              <c:layout>
                <c:manualLayout>
                  <c:x val="-1.1134513218010365E-2"/>
                  <c:y val="-1.22973152089072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3A-441A-B005-7E4C46DB5096}"/>
                </c:ext>
              </c:extLst>
            </c:dLbl>
            <c:dLbl>
              <c:idx val="6"/>
              <c:layout>
                <c:manualLayout>
                  <c:x val="-5.565493681136807E-3"/>
                  <c:y val="-1.443465092641446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3A-441A-B005-7E4C46DB5096}"/>
                </c:ext>
              </c:extLst>
            </c:dLbl>
            <c:dLbl>
              <c:idx val="7"/>
              <c:layout>
                <c:manualLayout>
                  <c:x val="-1.5020080891253109E-2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Лист2!$B$6:$G$6</c:f>
              <c:numCache>
                <c:formatCode>#,##0.0</c:formatCode>
                <c:ptCount val="6"/>
                <c:pt idx="0">
                  <c:v>17077.5</c:v>
                </c:pt>
                <c:pt idx="1">
                  <c:v>7333.1</c:v>
                </c:pt>
                <c:pt idx="2">
                  <c:v>3123.8</c:v>
                </c:pt>
                <c:pt idx="3">
                  <c:v>3669.2</c:v>
                </c:pt>
                <c:pt idx="4">
                  <c:v>284.49999999999818</c:v>
                </c:pt>
                <c:pt idx="5">
                  <c:v>3053.9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D3A-441A-B005-7E4C46DB5096}"/>
            </c:ext>
          </c:extLst>
        </c:ser>
        <c:ser>
          <c:idx val="1"/>
          <c:order val="1"/>
          <c:tx>
            <c:strRef>
              <c:f>Лист2!$A$7</c:f>
              <c:strCache>
                <c:ptCount val="1"/>
                <c:pt idx="0">
                  <c:v>2023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7690481397355649E-3"/>
                  <c:y val="-1.657111941375092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3A-441A-B005-7E4C46DB5096}"/>
                </c:ext>
              </c:extLst>
            </c:dLbl>
            <c:dLbl>
              <c:idx val="1"/>
              <c:layout>
                <c:manualLayout>
                  <c:x val="1.2496341744793665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3A-441A-B005-7E4C46DB5096}"/>
                </c:ext>
              </c:extLst>
            </c:dLbl>
            <c:dLbl>
              <c:idx val="2"/>
              <c:layout>
                <c:manualLayout>
                  <c:x val="9.661879378751341E-3"/>
                  <c:y val="-1.866021317639139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3A-441A-B005-7E4C46DB5096}"/>
                </c:ext>
              </c:extLst>
            </c:dLbl>
            <c:dLbl>
              <c:idx val="3"/>
              <c:layout>
                <c:manualLayout>
                  <c:x val="2.8801068591309209E-2"/>
                  <c:y val="-6.1258375436225414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3A-441A-B005-7E4C46DB5096}"/>
                </c:ext>
              </c:extLst>
            </c:dLbl>
            <c:dLbl>
              <c:idx val="4"/>
              <c:layout>
                <c:manualLayout>
                  <c:x val="1.3268526576296742E-2"/>
                  <c:y val="-1.448219014668234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3A-441A-B005-7E4C46DB5096}"/>
                </c:ext>
              </c:extLst>
            </c:dLbl>
            <c:dLbl>
              <c:idx val="5"/>
              <c:layout>
                <c:manualLayout>
                  <c:x val="1.4633988475501571E-2"/>
                  <c:y val="-8.1673696384930161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3A-441A-B005-7E4C46DB5096}"/>
                </c:ext>
              </c:extLst>
            </c:dLbl>
            <c:dLbl>
              <c:idx val="6"/>
              <c:layout>
                <c:manualLayout>
                  <c:x val="1.8975189664808132E-2"/>
                  <c:y val="-1.4434650926414386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3A-441A-B005-7E4C46DB5096}"/>
                </c:ext>
              </c:extLst>
            </c:dLbl>
            <c:dLbl>
              <c:idx val="7"/>
              <c:layout>
                <c:manualLayout>
                  <c:x val="9.5582332944337961E-3"/>
                  <c:y val="-1.2534562575842739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3A-441A-B005-7E4C46DB5096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Лист2!$B$7:$G$7</c:f>
              <c:numCache>
                <c:formatCode>#,##0.0</c:formatCode>
                <c:ptCount val="6"/>
                <c:pt idx="0">
                  <c:v>21008.6</c:v>
                </c:pt>
                <c:pt idx="1">
                  <c:v>8671.6</c:v>
                </c:pt>
                <c:pt idx="2">
                  <c:v>4082.9</c:v>
                </c:pt>
                <c:pt idx="3">
                  <c:v>3228.2</c:v>
                </c:pt>
                <c:pt idx="4">
                  <c:v>309.89999999999827</c:v>
                </c:pt>
                <c:pt idx="5">
                  <c:v>4072.2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1D3A-441A-B005-7E4C46DB50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166591"/>
        <c:axId val="1"/>
        <c:axId val="0"/>
      </c:bar3DChart>
      <c:catAx>
        <c:axId val="11291665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0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29166591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318987935368774"/>
          <c:y val="0.15484453851785676"/>
          <c:w val="0.15807970712164182"/>
          <c:h val="8.4060063566628235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294866830164E-2"/>
          <c:y val="9.3326945676252243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'10 без прибыли'!$A$5</c:f>
              <c:strCache>
                <c:ptCount val="1"/>
                <c:pt idx="0">
                  <c:v>2022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987860892388465E-2"/>
                  <c:y val="-1.3322559453460997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3B-463E-BEDD-2B6DEFF42231}"/>
                </c:ext>
              </c:extLst>
            </c:dLbl>
            <c:dLbl>
              <c:idx val="1"/>
              <c:layout>
                <c:manualLayout>
                  <c:x val="-1.646172353455818E-2"/>
                  <c:y val="-2.099465464363005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3B-463E-BEDD-2B6DEFF42231}"/>
                </c:ext>
              </c:extLst>
            </c:dLbl>
            <c:dLbl>
              <c:idx val="2"/>
              <c:layout>
                <c:manualLayout>
                  <c:x val="-1.5126285443827719E-2"/>
                  <c:y val="-4.094488188976378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3B-463E-BEDD-2B6DEFF42231}"/>
                </c:ext>
              </c:extLst>
            </c:dLbl>
            <c:dLbl>
              <c:idx val="3"/>
              <c:layout>
                <c:manualLayout>
                  <c:x val="-7.4721128608923881E-3"/>
                  <c:y val="-6.1255476998465586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3B-463E-BEDD-2B6DEFF42231}"/>
                </c:ext>
              </c:extLst>
            </c:dLbl>
            <c:dLbl>
              <c:idx val="4"/>
              <c:layout>
                <c:manualLayout>
                  <c:x val="-9.6618045695107783E-3"/>
                  <c:y val="-2.12905524094987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73B-463E-BEDD-2B6DEFF42231}"/>
                </c:ext>
              </c:extLst>
            </c:dLbl>
            <c:dLbl>
              <c:idx val="5"/>
              <c:layout>
                <c:manualLayout>
                  <c:x val="-9.6311242344707931E-3"/>
                  <c:y val="-2.3670169680689657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3B-463E-BEDD-2B6DEFF42231}"/>
                </c:ext>
              </c:extLst>
            </c:dLbl>
            <c:dLbl>
              <c:idx val="6"/>
              <c:layout>
                <c:manualLayout>
                  <c:x val="-9.6618357487922701E-3"/>
                  <c:y val="-8.167432363450740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73B-463E-BEDD-2B6DEFF42231}"/>
                </c:ext>
              </c:extLst>
            </c:dLbl>
            <c:dLbl>
              <c:idx val="7"/>
              <c:layout>
                <c:manualLayout>
                  <c:x val="-8.1967410323709536E-3"/>
                  <c:y val="-2.5365999615923631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3B-463E-BEDD-2B6DEFF42231}"/>
                </c:ext>
              </c:extLst>
            </c:dLbl>
            <c:dLbl>
              <c:idx val="8"/>
              <c:layout>
                <c:manualLayout>
                  <c:x val="5.5555555555554534E-3"/>
                  <c:y val="-9.24974755087594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74-467F-8B36-1D161877FBD5}"/>
                </c:ext>
              </c:extLst>
            </c:dLbl>
            <c:dLbl>
              <c:idx val="9"/>
              <c:layout>
                <c:manualLayout>
                  <c:x val="-1.1156605424322164E-2"/>
                  <c:y val="-6.924906229936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73B-463E-BEDD-2B6DEFF4223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без прибыли'!$B$4:$K$4</c:f>
              <c:strCache>
                <c:ptCount val="10"/>
                <c:pt idx="0">
                  <c:v>УКПП "Коммунальник"</c:v>
                </c:pt>
                <c:pt idx="1">
                  <c:v>ОАО "Молочные Горки"</c:v>
                </c:pt>
                <c:pt idx="2">
                  <c:v>ООО "Строительная компания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ОАО "Горецкая РАПТ"</c:v>
                </c:pt>
                <c:pt idx="6">
                  <c:v>КСУП "Овсянка им.И.И.Мельника"</c:v>
                </c:pt>
                <c:pt idx="7">
                  <c:v>ОАО "Горкилен"</c:v>
                </c:pt>
                <c:pt idx="8">
                  <c:v>ООО "Ремком" </c:v>
                </c:pt>
                <c:pt idx="9">
                  <c:v>УП "Горецкий элеватор"</c:v>
                </c:pt>
              </c:strCache>
            </c:strRef>
          </c:cat>
          <c:val>
            <c:numRef>
              <c:f>'10 без прибыли'!$B$5:$K$5</c:f>
              <c:numCache>
                <c:formatCode>#,##0.0</c:formatCode>
                <c:ptCount val="10"/>
                <c:pt idx="0">
                  <c:v>1165.0840000000001</c:v>
                </c:pt>
                <c:pt idx="1">
                  <c:v>1169.5350000000001</c:v>
                </c:pt>
                <c:pt idx="2">
                  <c:v>859.19899999999996</c:v>
                </c:pt>
                <c:pt idx="3">
                  <c:v>837.005</c:v>
                </c:pt>
                <c:pt idx="4">
                  <c:v>363.565</c:v>
                </c:pt>
                <c:pt idx="5">
                  <c:v>632.65800000000002</c:v>
                </c:pt>
                <c:pt idx="6">
                  <c:v>505.99</c:v>
                </c:pt>
                <c:pt idx="7">
                  <c:v>505.19499999999999</c:v>
                </c:pt>
                <c:pt idx="8">
                  <c:v>646.75099999999998</c:v>
                </c:pt>
                <c:pt idx="9">
                  <c:v>476.95800000000003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73B-463E-BEDD-2B6DEFF42231}"/>
            </c:ext>
          </c:extLst>
        </c:ser>
        <c:ser>
          <c:idx val="1"/>
          <c:order val="1"/>
          <c:tx>
            <c:strRef>
              <c:f>'10 без прибыли'!$A$6</c:f>
              <c:strCache>
                <c:ptCount val="1"/>
                <c:pt idx="0">
                  <c:v>2023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788498773718861E-2"/>
                  <c:y val="-8.283972303774117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73B-463E-BEDD-2B6DEFF42231}"/>
                </c:ext>
              </c:extLst>
            </c:dLbl>
            <c:dLbl>
              <c:idx val="1"/>
              <c:layout>
                <c:manualLayout>
                  <c:x val="7.0286347403295899E-3"/>
                  <c:y val="-1.4407770011587941E-2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73B-463E-BEDD-2B6DEFF42231}"/>
                </c:ext>
              </c:extLst>
            </c:dLbl>
            <c:dLbl>
              <c:idx val="2"/>
              <c:layout>
                <c:manualLayout>
                  <c:x val="1.0914041994750656E-2"/>
                  <c:y val="-5.4638386503118473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73B-463E-BEDD-2B6DEFF42231}"/>
                </c:ext>
              </c:extLst>
            </c:dLbl>
            <c:dLbl>
              <c:idx val="3"/>
              <c:layout>
                <c:manualLayout>
                  <c:x val="8.1049868766404198E-3"/>
                  <c:y val="-8.205746311715705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73B-463E-BEDD-2B6DEFF42231}"/>
                </c:ext>
              </c:extLst>
            </c:dLbl>
            <c:dLbl>
              <c:idx val="4"/>
              <c:layout>
                <c:manualLayout>
                  <c:x val="6.5550087489063867E-3"/>
                  <c:y val="-8.8670179158672959E-4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73B-463E-BEDD-2B6DEFF42231}"/>
                </c:ext>
              </c:extLst>
            </c:dLbl>
            <c:dLbl>
              <c:idx val="5"/>
              <c:layout>
                <c:manualLayout>
                  <c:x val="1.0607939632545933E-2"/>
                  <c:y val="-2.6118405674891466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73B-463E-BEDD-2B6DEFF42231}"/>
                </c:ext>
              </c:extLst>
            </c:dLbl>
            <c:dLbl>
              <c:idx val="6"/>
              <c:layout>
                <c:manualLayout>
                  <c:x val="8.0515091863517067E-3"/>
                  <c:y val="-8.1863824932118592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73B-463E-BEDD-2B6DEFF42231}"/>
                </c:ext>
              </c:extLst>
            </c:dLbl>
            <c:dLbl>
              <c:idx val="7"/>
              <c:layout>
                <c:manualLayout>
                  <c:x val="6.8078521434819629E-3"/>
                  <c:y val="-6.92490622993675E-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73B-463E-BEDD-2B6DEFF42231}"/>
                </c:ext>
              </c:extLst>
            </c:dLbl>
            <c:dLbl>
              <c:idx val="8"/>
              <c:layout>
                <c:manualLayout>
                  <c:x val="1.9216754155730535E-2"/>
                  <c:y val="-2.40457335770509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73B-463E-BEDD-2B6DEFF42231}"/>
                </c:ext>
              </c:extLst>
            </c:dLbl>
            <c:dLbl>
              <c:idx val="9"/>
              <c:layout>
                <c:manualLayout>
                  <c:x val="1.771402012248469E-2"/>
                  <c:y val="-5.7578019477693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73B-463E-BEDD-2B6DEFF4223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'10 без прибыли'!$B$4:$K$4</c:f>
              <c:strCache>
                <c:ptCount val="10"/>
                <c:pt idx="0">
                  <c:v>УКПП "Коммунальник"</c:v>
                </c:pt>
                <c:pt idx="1">
                  <c:v>ОАО "Молочные Горки"</c:v>
                </c:pt>
                <c:pt idx="2">
                  <c:v>ООО "Строительная компания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ОАО "Горецкая РАПТ"</c:v>
                </c:pt>
                <c:pt idx="6">
                  <c:v>КСУП "Овсянка им.И.И.Мельника"</c:v>
                </c:pt>
                <c:pt idx="7">
                  <c:v>ОАО "Горкилен"</c:v>
                </c:pt>
                <c:pt idx="8">
                  <c:v>ООО "Ремком" </c:v>
                </c:pt>
                <c:pt idx="9">
                  <c:v>УП "Горецкий элеватор"</c:v>
                </c:pt>
              </c:strCache>
            </c:strRef>
          </c:cat>
          <c:val>
            <c:numRef>
              <c:f>'10 без прибыли'!$B$6:$K$6</c:f>
              <c:numCache>
                <c:formatCode>#,##0.0</c:formatCode>
                <c:ptCount val="10"/>
                <c:pt idx="0">
                  <c:v>1509.077</c:v>
                </c:pt>
                <c:pt idx="1">
                  <c:v>1639.1220000000001</c:v>
                </c:pt>
                <c:pt idx="2">
                  <c:v>882.01099999999997</c:v>
                </c:pt>
                <c:pt idx="3">
                  <c:v>1026.2860000000001</c:v>
                </c:pt>
                <c:pt idx="4">
                  <c:v>483.96499999999997</c:v>
                </c:pt>
                <c:pt idx="5">
                  <c:v>714.7</c:v>
                </c:pt>
                <c:pt idx="6">
                  <c:v>628.36400000000003</c:v>
                </c:pt>
                <c:pt idx="7">
                  <c:v>625.89</c:v>
                </c:pt>
                <c:pt idx="8">
                  <c:v>498.94900000000001</c:v>
                </c:pt>
                <c:pt idx="9">
                  <c:v>601.03700000000003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D73B-463E-BEDD-2B6DEFF42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53678127"/>
        <c:axId val="1"/>
        <c:axId val="0"/>
      </c:bar3DChart>
      <c:catAx>
        <c:axId val="13536781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53678127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5903685476815397"/>
          <c:y val="0.16292499484329812"/>
          <c:w val="0.13363527996500438"/>
          <c:h val="8.9929095895148858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ПО ОТРАСЛЯМ БЮДЖЕТА</a:t>
            </a:r>
          </a:p>
          <a:p>
            <a:pPr>
              <a:defRPr i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 20</a:t>
            </a:r>
            <a:r>
              <a:rPr lang="en-US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ГОД</a:t>
            </a:r>
          </a:p>
        </c:rich>
      </c:tx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41730419758266"/>
          <c:y val="0.18949885197940969"/>
          <c:w val="0.63899674812592067"/>
          <c:h val="0.7107182590188492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A239-405D-9949-D9DC80F79F6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A239-405D-9949-D9DC80F79F68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239-405D-9949-D9DC80F79F68}"/>
              </c:ext>
            </c:extLst>
          </c:dPt>
          <c:dPt>
            <c:idx val="3"/>
            <c:bubble3D val="0"/>
            <c:spPr>
              <a:solidFill>
                <a:srgbClr val="CC00FF"/>
              </a:solidFill>
            </c:spPr>
            <c:extLst>
              <c:ext xmlns:c16="http://schemas.microsoft.com/office/drawing/2014/chart" uri="{C3380CC4-5D6E-409C-BE32-E72D297353CC}">
                <c16:uniqueId val="{00000007-A239-405D-9949-D9DC80F79F68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A239-405D-9949-D9DC80F79F68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A239-405D-9949-D9DC80F79F68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D-A239-405D-9949-D9DC80F79F68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F-A239-405D-9949-D9DC80F79F68}"/>
              </c:ext>
            </c:extLst>
          </c:dPt>
          <c:dPt>
            <c:idx val="8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11-A239-405D-9949-D9DC80F79F68}"/>
              </c:ext>
            </c:extLst>
          </c:dPt>
          <c:dLbls>
            <c:dLbl>
              <c:idx val="0"/>
              <c:layout>
                <c:manualLayout>
                  <c:x val="1.1615561228026563E-2"/>
                  <c:y val="-1.854007178086548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Здравоохранение</a:t>
                    </a:r>
                  </a:p>
                  <a:p>
                    <a:r>
                      <a:rPr lang="ru-RU" dirty="0"/>
                      <a:t>23 480,4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39-405D-9949-D9DC80F79F68}"/>
                </c:ext>
              </c:extLst>
            </c:dLbl>
            <c:dLbl>
              <c:idx val="1"/>
              <c:layout>
                <c:manualLayout>
                  <c:x val="2.7783133444539112E-2"/>
                  <c:y val="-0.1075201520818674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Физкультура</a:t>
                    </a:r>
                  </a:p>
                  <a:p>
                    <a:r>
                      <a:rPr lang="ru-RU" dirty="0"/>
                      <a:t>2 542,1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39-405D-9949-D9DC80F79F68}"/>
                </c:ext>
              </c:extLst>
            </c:dLbl>
            <c:dLbl>
              <c:idx val="2"/>
              <c:layout>
                <c:manualLayout>
                  <c:x val="3.3576776460607478E-2"/>
                  <c:y val="-6.196812244139158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 </a:t>
                    </a:r>
                  </a:p>
                  <a:p>
                    <a:r>
                      <a:rPr lang="ru-RU" dirty="0"/>
                      <a:t>2 879,6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39-405D-9949-D9DC80F79F68}"/>
                </c:ext>
              </c:extLst>
            </c:dLbl>
            <c:dLbl>
              <c:idx val="3"/>
              <c:layout>
                <c:manualLayout>
                  <c:x val="-0.16877438484868362"/>
                  <c:y val="-4.965285006865253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</a:t>
                    </a:r>
                  </a:p>
                  <a:p>
                    <a:r>
                      <a:rPr lang="ru-RU" dirty="0"/>
                      <a:t>32 865,0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39-405D-9949-D9DC80F79F68}"/>
                </c:ext>
              </c:extLst>
            </c:dLbl>
            <c:dLbl>
              <c:idx val="4"/>
              <c:layout>
                <c:manualLayout>
                  <c:x val="0"/>
                  <c:y val="6.81418114036711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политика</a:t>
                    </a:r>
                  </a:p>
                  <a:p>
                    <a:r>
                      <a:rPr lang="ru-RU" dirty="0"/>
                      <a:t>3 694,6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39-405D-9949-D9DC80F79F68}"/>
                </c:ext>
              </c:extLst>
            </c:dLbl>
            <c:dLbl>
              <c:idx val="5"/>
              <c:layout>
                <c:manualLayout>
                  <c:x val="-5.6526511685912932E-2"/>
                  <c:y val="-2.425734028731285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</a:t>
                    </a:r>
                  </a:p>
                  <a:p>
                    <a:r>
                      <a:rPr lang="ru-RU" dirty="0"/>
                      <a:t>7 644,6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39-405D-9949-D9DC80F79F68}"/>
                </c:ext>
              </c:extLst>
            </c:dLbl>
            <c:dLbl>
              <c:idx val="6"/>
              <c:layout>
                <c:manualLayout>
                  <c:x val="8.9794390879878519E-3"/>
                  <c:y val="-8.065292128035157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Жилищно-коммунальные</a:t>
                    </a:r>
                    <a:r>
                      <a:rPr lang="ru-RU" baseline="0" dirty="0"/>
                      <a:t> услуги и жилищное строительство</a:t>
                    </a:r>
                  </a:p>
                  <a:p>
                    <a:r>
                      <a:rPr lang="ru-RU" dirty="0"/>
                      <a:t>14 330,4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239-405D-9949-D9DC80F79F68}"/>
                </c:ext>
              </c:extLst>
            </c:dLbl>
            <c:dLbl>
              <c:idx val="7"/>
              <c:layout>
                <c:manualLayout>
                  <c:x val="9.5978468809823109E-2"/>
                  <c:y val="-4.37260434057584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Общегосударственная</a:t>
                    </a:r>
                    <a:r>
                      <a:rPr lang="ru-RU" baseline="0" dirty="0"/>
                      <a:t> деятельность</a:t>
                    </a:r>
                  </a:p>
                  <a:p>
                    <a:r>
                      <a:rPr lang="ru-RU" dirty="0"/>
                      <a:t>7 324,8 тыс. 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239-405D-9949-D9DC80F79F68}"/>
                </c:ext>
              </c:extLst>
            </c:dLbl>
            <c:dLbl>
              <c:idx val="8"/>
              <c:layout>
                <c:manualLayout>
                  <c:x val="0.10256977444870749"/>
                  <c:y val="-1.167172756274384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отрасли</a:t>
                    </a:r>
                  </a:p>
                  <a:p>
                    <a:r>
                      <a:rPr lang="ru-RU" dirty="0"/>
                      <a:t>151,9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239-405D-9949-D9DC80F79F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(Лист1!$A$7:$A$11,Лист1!$A$13:$A$14,Лист1!$A$15,Лист1!$A$16)</c:f>
              <c:strCache>
                <c:ptCount val="9"/>
                <c:pt idx="0">
                  <c:v>Здравоохранение</c:v>
                </c:pt>
                <c:pt idx="1">
                  <c:v>Физкультура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Социальная политика</c:v>
                </c:pt>
                <c:pt idx="5">
                  <c:v>Национальная экономика</c:v>
                </c:pt>
                <c:pt idx="6">
                  <c:v>Жилищно-коммунальные услуги и жилищное строительство</c:v>
                </c:pt>
                <c:pt idx="7">
                  <c:v>Общегосударственная деятельность</c:v>
                </c:pt>
                <c:pt idx="8">
                  <c:v>Прочие отрасли</c:v>
                </c:pt>
              </c:strCache>
            </c:strRef>
          </c:cat>
          <c:val>
            <c:numRef>
              <c:f>(Лист1!$B$7:$B$11,Лист1!$B$13:$B$14,Лист1!$B$15,Лист1!$B$16)</c:f>
              <c:numCache>
                <c:formatCode>#,##0.0</c:formatCode>
                <c:ptCount val="9"/>
                <c:pt idx="0">
                  <c:v>23480.400000000001</c:v>
                </c:pt>
                <c:pt idx="1">
                  <c:v>2535.4</c:v>
                </c:pt>
                <c:pt idx="2">
                  <c:v>2879.6</c:v>
                </c:pt>
                <c:pt idx="3">
                  <c:v>32865</c:v>
                </c:pt>
                <c:pt idx="4">
                  <c:v>3692.8</c:v>
                </c:pt>
                <c:pt idx="5">
                  <c:v>7644.3</c:v>
                </c:pt>
                <c:pt idx="6">
                  <c:v>14330.5</c:v>
                </c:pt>
                <c:pt idx="7">
                  <c:v>7315.9</c:v>
                </c:pt>
                <c:pt idx="8">
                  <c:v>151.9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239-405D-9949-D9DC80F79F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dirty="0">
                <a:effectLst/>
              </a:rPr>
              <a:t>ВЫПОЛНЕНИЕ</a:t>
            </a:r>
            <a:r>
              <a:rPr lang="ru-RU" sz="1800" b="1" baseline="0" dirty="0">
                <a:effectLst/>
              </a:rPr>
              <a:t> МЕРОПРИЯТИЙ ПО ЭКОНОМИИ БЮДЖЕТНЫХ СРЕДСТВ ПО ОТРАСЛЯМ БЮДЖЕТНОЙ СФЕРЫ </a:t>
            </a:r>
          </a:p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baseline="0" dirty="0">
                <a:effectLst/>
              </a:rPr>
              <a:t>ГОРЕЦКОГО РАЙОНА </a:t>
            </a:r>
            <a:endParaRPr lang="ru-RU" sz="1800" dirty="0">
              <a:effectLst/>
            </a:endParaRPr>
          </a:p>
        </c:rich>
      </c:tx>
      <c:layout>
        <c:manualLayout>
          <c:xMode val="edge"/>
          <c:yMode val="edge"/>
          <c:x val="0.19942027279043326"/>
          <c:y val="2.2992572910873119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21387616358E-2"/>
          <c:y val="6.50757297164926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 2022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5.5954718290166412E-3"/>
                  <c:y val="-1.4640565762612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962-4668-B2E5-8792350793F8}"/>
                </c:ext>
              </c:extLst>
            </c:dLbl>
            <c:dLbl>
              <c:idx val="1"/>
              <c:layout>
                <c:manualLayout>
                  <c:x val="2.7325405451461421E-3"/>
                  <c:y val="-1.6732027521550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62-4668-B2E5-8792350793F8}"/>
                </c:ext>
              </c:extLst>
            </c:dLbl>
            <c:dLbl>
              <c:idx val="2"/>
              <c:layout>
                <c:manualLayout>
                  <c:x val="1.366270272573071E-3"/>
                  <c:y val="-1.46408534519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962-4668-B2E5-8792350793F8}"/>
                </c:ext>
              </c:extLst>
            </c:dLbl>
            <c:dLbl>
              <c:idx val="3"/>
              <c:layout>
                <c:manualLayout>
                  <c:x val="5.4650810902922842E-3"/>
                  <c:y val="-1.2549020641162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962-4668-B2E5-8792350793F8}"/>
                </c:ext>
              </c:extLst>
            </c:dLbl>
            <c:dLbl>
              <c:idx val="4"/>
              <c:layout>
                <c:manualLayout>
                  <c:x val="-2.7325405451461421E-3"/>
                  <c:y val="-1.0457517200968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62-4668-B2E5-8792350793F8}"/>
                </c:ext>
              </c:extLst>
            </c:dLbl>
            <c:dLbl>
              <c:idx val="5"/>
              <c:layout>
                <c:manualLayout>
                  <c:x val="5.4569858930869257E-3"/>
                  <c:y val="-1.045744299055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623.66660000000002</c:v>
                </c:pt>
                <c:pt idx="1">
                  <c:v>71.811050000000009</c:v>
                </c:pt>
                <c:pt idx="2">
                  <c:v>379.02997999999997</c:v>
                </c:pt>
                <c:pt idx="3">
                  <c:v>45.866630000000001</c:v>
                </c:pt>
                <c:pt idx="4">
                  <c:v>61.513249999999999</c:v>
                </c:pt>
                <c:pt idx="5">
                  <c:v>65.000129999999999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62-4668-B2E5-8792350793F8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1.2417540199306628E-2"/>
                  <c:y val="-1.92315543890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962-4668-B2E5-8792350793F8}"/>
                </c:ext>
              </c:extLst>
            </c:dLbl>
            <c:dLbl>
              <c:idx val="1"/>
              <c:layout>
                <c:manualLayout>
                  <c:x val="1.2296432453157639E-2"/>
                  <c:y val="-1.6742896752026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962-4668-B2E5-8792350793F8}"/>
                </c:ext>
              </c:extLst>
            </c:dLbl>
            <c:dLbl>
              <c:idx val="2"/>
              <c:layout>
                <c:manualLayout>
                  <c:x val="3.8725936272316682E-3"/>
                  <c:y val="-6.2844852726742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62-4668-B2E5-8792350793F8}"/>
                </c:ext>
              </c:extLst>
            </c:dLbl>
            <c:dLbl>
              <c:idx val="3"/>
              <c:layout>
                <c:manualLayout>
                  <c:x val="1.366270272573071E-2"/>
                  <c:y val="-1.04695392286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962-4668-B2E5-8792350793F8}"/>
                </c:ext>
              </c:extLst>
            </c:dLbl>
            <c:dLbl>
              <c:idx val="4"/>
              <c:layout>
                <c:manualLayout>
                  <c:x val="1.63940598871762E-2"/>
                  <c:y val="-4.191735201830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962-4668-B2E5-8792350793F8}"/>
                </c:ext>
              </c:extLst>
            </c:dLbl>
            <c:dLbl>
              <c:idx val="5"/>
              <c:layout>
                <c:manualLayout>
                  <c:x val="1.0930484921593937E-2"/>
                  <c:y val="-6.2886732572629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962-4668-B2E5-8792350793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 formatCode="0.0">
                  <c:v>634.89208999999994</c:v>
                </c:pt>
                <c:pt idx="1">
                  <c:v>51.21857</c:v>
                </c:pt>
                <c:pt idx="2">
                  <c:v>424.54084999999998</c:v>
                </c:pt>
                <c:pt idx="3">
                  <c:v>97.984220000000008</c:v>
                </c:pt>
                <c:pt idx="4">
                  <c:v>69.17580000000001</c:v>
                </c:pt>
                <c:pt idx="5">
                  <c:v>85.175880000000006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962-4668-B2E5-8792350793F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5298176"/>
        <c:axId val="106557440"/>
        <c:axId val="0"/>
      </c:bar3DChart>
      <c:catAx>
        <c:axId val="105298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557440"/>
        <c:crosses val="autoZero"/>
        <c:auto val="1"/>
        <c:lblAlgn val="ctr"/>
        <c:lblOffset val="100"/>
        <c:noMultiLvlLbl val="0"/>
      </c:catAx>
      <c:valAx>
        <c:axId val="106557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1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тыс.руб.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298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256225037595695"/>
          <c:y val="0.27967089530475353"/>
          <c:w val="0.12589182787709668"/>
          <c:h val="0.11601837270341206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0.74236</cdr:x>
      <cdr:y>0.16695</cdr:y>
    </cdr:from>
    <cdr:to>
      <cdr:x>0.90389</cdr:x>
      <cdr:y>0.35677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20991" y="916711"/>
          <a:ext cx="1268976" cy="10837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41 373,4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0.33463</cdr:x>
      <cdr:y>0.626</cdr:y>
    </cdr:from>
    <cdr:to>
      <cdr:x>0.42591</cdr:x>
      <cdr:y>0.67257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59832" y="4293096"/>
          <a:ext cx="834664" cy="3193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21,0 %</a:t>
          </a:r>
        </a:p>
      </cdr:txBody>
    </cdr:sp>
  </cdr:relSizeAnchor>
  <cdr:relSizeAnchor xmlns:cdr="http://schemas.openxmlformats.org/drawingml/2006/chartDrawing">
    <cdr:from>
      <cdr:x>0.2165</cdr:x>
      <cdr:y>0.47348</cdr:y>
    </cdr:from>
    <cdr:to>
      <cdr:x>0.3109</cdr:x>
      <cdr:y>0.52652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979712" y="3247126"/>
          <a:ext cx="863193" cy="363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9,9 %</a:t>
          </a:r>
        </a:p>
      </cdr:txBody>
    </cdr:sp>
  </cdr:relSizeAnchor>
  <cdr:relSizeAnchor xmlns:cdr="http://schemas.openxmlformats.org/drawingml/2006/chartDrawing">
    <cdr:from>
      <cdr:x>0.26375</cdr:x>
      <cdr:y>0.3845</cdr:y>
    </cdr:from>
    <cdr:to>
      <cdr:x>0.34299</cdr:x>
      <cdr:y>0.42953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411760" y="2636912"/>
          <a:ext cx="724571" cy="3088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7,8 %</a:t>
          </a:r>
        </a:p>
      </cdr:txBody>
    </cdr:sp>
  </cdr:relSizeAnchor>
  <cdr:relSizeAnchor xmlns:cdr="http://schemas.openxmlformats.org/drawingml/2006/chartDrawing">
    <cdr:from>
      <cdr:x>0.311</cdr:x>
      <cdr:y>0.3425</cdr:y>
    </cdr:from>
    <cdr:to>
      <cdr:x>0.39398</cdr:x>
      <cdr:y>0.40748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843808" y="2348880"/>
          <a:ext cx="758769" cy="445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0,7 %</a:t>
          </a:r>
        </a:p>
      </cdr:txBody>
    </cdr:sp>
  </cdr:relSizeAnchor>
  <cdr:relSizeAnchor xmlns:cdr="http://schemas.openxmlformats.org/drawingml/2006/chartDrawing">
    <cdr:from>
      <cdr:x>0.39763</cdr:x>
      <cdr:y>0.3215</cdr:y>
    </cdr:from>
    <cdr:to>
      <cdr:x>0.49391</cdr:x>
      <cdr:y>0.38463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35896" y="2204864"/>
          <a:ext cx="880384" cy="432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9,8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0.67325</cdr:x>
      <cdr:y>0.4685</cdr:y>
    </cdr:from>
    <cdr:to>
      <cdr:x>0.75988</cdr:x>
      <cdr:y>0.5315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DA736FC7-5809-460E-884F-DE3404A30AFD}"/>
            </a:ext>
          </a:extLst>
        </cdr:cNvPr>
        <cdr:cNvSpPr txBox="1"/>
      </cdr:nvSpPr>
      <cdr:spPr>
        <a:xfrm xmlns:a="http://schemas.openxmlformats.org/drawingml/2006/main">
          <a:off x="6156176" y="3212973"/>
          <a:ext cx="792145" cy="432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50,8 %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0.69355</cdr:x>
      <cdr:y>0.54602</cdr:y>
    </cdr:from>
    <cdr:to>
      <cdr:x>0.98166</cdr:x>
      <cdr:y>0.59298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192688" y="2803522"/>
          <a:ext cx="2572566" cy="2410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Задание январь-март 105,3 %</a:t>
          </a:r>
        </a:p>
      </cdr:txBody>
    </cdr:sp>
  </cdr:relSizeAnchor>
  <cdr:relSizeAnchor xmlns:cdr="http://schemas.openxmlformats.org/drawingml/2006/chartDrawing">
    <cdr:from>
      <cdr:x>0.69355</cdr:x>
      <cdr:y>0.60014</cdr:y>
    </cdr:from>
    <cdr:to>
      <cdr:x>1</cdr:x>
      <cdr:y>0.65624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6192688" y="3081409"/>
          <a:ext cx="2736304" cy="2880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300" b="1" dirty="0">
              <a:solidFill>
                <a:schemeClr val="tx1"/>
              </a:solidFill>
            </a:rPr>
            <a:t>Задание январь-июнь 106,3 %</a:t>
          </a:r>
        </a:p>
      </cdr:txBody>
    </cdr:sp>
  </cdr:relSizeAnchor>
  <cdr:relSizeAnchor xmlns:cdr="http://schemas.openxmlformats.org/drawingml/2006/chartDrawing">
    <cdr:from>
      <cdr:x>0.64516</cdr:x>
      <cdr:y>0.80165</cdr:y>
    </cdr:from>
    <cdr:to>
      <cdr:x>0.94355</cdr:x>
      <cdr:y>0.91384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60640" y="4116016"/>
          <a:ext cx="26642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0.67742</cdr:x>
      <cdr:y>0.70039</cdr:y>
    </cdr:from>
    <cdr:to>
      <cdr:x>0.99028</cdr:x>
      <cdr:y>0.76103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048672" y="3596090"/>
          <a:ext cx="2793551" cy="3113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300" b="1" dirty="0"/>
            <a:t>Задание январь-декабрь 108,8 %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0.00301</cdr:x>
      <cdr:y>0</cdr:y>
    </cdr:from>
    <cdr:to>
      <cdr:x>0.99358</cdr:x>
      <cdr:y>0.10417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015" y="0"/>
          <a:ext cx="9213155" cy="6256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 СОБСТВЕННЫХ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ДОХОДНЫХ ИСТОЧНИКОВ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БЮДЖЕТУ ГОРЕЦКОГО РАЙОНА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100"/>
            <a:t>.</a:t>
          </a:r>
        </a:p>
      </cdr:txBody>
    </cdr:sp>
  </cdr:relSizeAnchor>
  <cdr:relSizeAnchor xmlns:cdr="http://schemas.openxmlformats.org/drawingml/2006/chartDrawing">
    <cdr:from>
      <cdr:x>0.06325</cdr:x>
      <cdr:y>0.01097</cdr:y>
    </cdr:from>
    <cdr:to>
      <cdr:x>0.99358</cdr:x>
      <cdr:y>0.07526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88308" y="65169"/>
          <a:ext cx="8652861" cy="383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0.00642</cdr:x>
      <cdr:y>0.0671</cdr:y>
    </cdr:from>
    <cdr:to>
      <cdr:x>0.10074</cdr:x>
      <cdr:y>0.10845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0.10231</cdr:x>
      <cdr:y>0.82347</cdr:y>
    </cdr:from>
    <cdr:to>
      <cdr:x>0.20052</cdr:x>
      <cdr:y>0.97389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52501" y="50060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Подоходный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  </a:t>
          </a:r>
        </a:p>
      </cdr:txBody>
    </cdr:sp>
  </cdr:relSizeAnchor>
  <cdr:relSizeAnchor xmlns:cdr="http://schemas.openxmlformats.org/drawingml/2006/chartDrawing">
    <cdr:from>
      <cdr:x>0.27538</cdr:x>
      <cdr:y>0.82039</cdr:y>
    </cdr:from>
    <cdr:to>
      <cdr:x>0.37359</cdr:x>
      <cdr:y>0.9708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551011" y="4979641"/>
          <a:ext cx="909772" cy="9129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НДС</a:t>
          </a:r>
        </a:p>
      </cdr:txBody>
    </cdr:sp>
  </cdr:relSizeAnchor>
  <cdr:relSizeAnchor xmlns:cdr="http://schemas.openxmlformats.org/drawingml/2006/chartDrawing">
    <cdr:from>
      <cdr:x>0.4089</cdr:x>
      <cdr:y>0.82039</cdr:y>
    </cdr:from>
    <cdr:to>
      <cdr:x>0.50712</cdr:x>
      <cdr:y>0.9708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87818" y="4979633"/>
          <a:ext cx="909864" cy="9129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собственность</a:t>
          </a:r>
        </a:p>
      </cdr:txBody>
    </cdr:sp>
  </cdr:relSizeAnchor>
  <cdr:relSizeAnchor xmlns:cdr="http://schemas.openxmlformats.org/drawingml/2006/chartDrawing">
    <cdr:from>
      <cdr:x>0.5269</cdr:x>
      <cdr:y>0.81731</cdr:y>
    </cdr:from>
    <cdr:to>
      <cdr:x>0.7036</cdr:x>
      <cdr:y>0.96773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880960" y="4960947"/>
          <a:ext cx="1636865" cy="913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Другие налоги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выручки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от реализации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товаров (работ, услуг</a:t>
          </a:r>
          <a:r>
            <a:rPr lang="ru-RU" sz="1200">
              <a:latin typeface="Times New Roman" pitchFamily="18" charset="0"/>
              <a:cs typeface="Times New Roman" pitchFamily="18" charset="0"/>
            </a:rPr>
            <a:t>)</a:t>
          </a:r>
        </a:p>
      </cdr:txBody>
    </cdr:sp>
  </cdr:relSizeAnchor>
  <cdr:relSizeAnchor xmlns:cdr="http://schemas.openxmlformats.org/drawingml/2006/chartDrawing">
    <cdr:from>
      <cdr:x>0.69463</cdr:x>
      <cdr:y>0.79571</cdr:y>
    </cdr:from>
    <cdr:to>
      <cdr:x>0.80407</cdr:x>
      <cdr:y>0.95239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434741" y="4829825"/>
          <a:ext cx="1013800" cy="951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Прочие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налоговые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доходы</a:t>
          </a:r>
        </a:p>
      </cdr:txBody>
    </cdr:sp>
  </cdr:relSizeAnchor>
  <cdr:relSizeAnchor xmlns:cdr="http://schemas.openxmlformats.org/drawingml/2006/chartDrawing">
    <cdr:from>
      <cdr:x>0.85141</cdr:x>
      <cdr:y>0.82501</cdr:y>
    </cdr:from>
    <cdr:to>
      <cdr:x>0.9598</cdr:x>
      <cdr:y>0.92473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918864" y="5015393"/>
          <a:ext cx="1008123" cy="6062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Неналоговые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доходы</a:t>
          </a:r>
        </a:p>
      </cdr:txBody>
    </cdr:sp>
  </cdr:relSizeAnchor>
  <cdr:relSizeAnchor xmlns:cdr="http://schemas.openxmlformats.org/drawingml/2006/chartDrawing">
    <cdr:from>
      <cdr:x>0.57875</cdr:x>
      <cdr:y>0.1535</cdr:y>
    </cdr:from>
    <cdr:to>
      <cdr:x>0.76674</cdr:x>
      <cdr:y>0.19344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292080" y="1052736"/>
          <a:ext cx="1718981" cy="2739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34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542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,0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тыс.рублей </a:t>
          </a:r>
        </a:p>
      </cdr:txBody>
    </cdr:sp>
  </cdr:relSizeAnchor>
  <cdr:relSizeAnchor xmlns:cdr="http://schemas.openxmlformats.org/drawingml/2006/chartDrawing">
    <cdr:from>
      <cdr:x>0.57964</cdr:x>
      <cdr:y>0.19502</cdr:y>
    </cdr:from>
    <cdr:to>
      <cdr:x>0.76763</cdr:x>
      <cdr:y>0.24036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369487" y="1183724"/>
          <a:ext cx="1741468" cy="2752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41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373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,4 тыс.рублей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0.03115</cdr:x>
      <cdr:y>0</cdr:y>
    </cdr:from>
    <cdr:to>
      <cdr:x>0.99358</cdr:x>
      <cdr:y>0.11388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9583" y="0"/>
          <a:ext cx="8947134" cy="695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НАЛОГОВ В РАЙОННЫЙ БЮДЖЕТ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ОСНОВНЫМ БЮДЖЕТООБРАЗУЮЩИМ ПРЕДПРИЯТИЯМ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0.06585</cdr:y>
    </cdr:from>
    <cdr:to>
      <cdr:x>0.10024</cdr:x>
      <cdr:y>0.10695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latin typeface="Times New Roman" pitchFamily="18" charset="0"/>
              <a:cs typeface="Times New Roman" pitchFamily="18" charset="0"/>
            </a:rPr>
            <a:t>тыс. руб.</a:t>
          </a:r>
        </a:p>
      </cdr:txBody>
    </cdr:sp>
  </cdr:relSizeAnchor>
  <cdr:relSizeAnchor xmlns:cdr="http://schemas.openxmlformats.org/drawingml/2006/chartDrawing">
    <cdr:from>
      <cdr:x>0.03115</cdr:x>
      <cdr:y>0.01072</cdr:y>
    </cdr:from>
    <cdr:to>
      <cdr:x>0.99358</cdr:x>
      <cdr:y>0.07376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47651" y="66676"/>
          <a:ext cx="7639049" cy="390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i="1" baseline="0">
              <a:latin typeface="Times New Roman" pitchFamily="18" charset="0"/>
              <a:cs typeface="Times New Roman" pitchFamily="18" charset="0"/>
            </a:rPr>
            <a:t> </a:t>
          </a:r>
          <a:endParaRPr lang="ru-RU" sz="1600" b="1" i="1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0.04326</cdr:x>
      <cdr:y>0.794</cdr:y>
    </cdr:from>
    <cdr:to>
      <cdr:x>0.14147</cdr:x>
      <cdr:y>0.94442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95536" y="5445224"/>
          <a:ext cx="898032" cy="1031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УКПП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"Коммунальник"</a:t>
          </a:r>
        </a:p>
        <a:p xmlns:a="http://schemas.openxmlformats.org/drawingml/2006/main">
          <a:pPr algn="ctr"/>
          <a:endParaRPr lang="ru-RU" sz="1100" dirty="0"/>
        </a:p>
      </cdr:txBody>
    </cdr:sp>
  </cdr:relSizeAnchor>
  <cdr:relSizeAnchor xmlns:cdr="http://schemas.openxmlformats.org/drawingml/2006/chartDrawing">
    <cdr:from>
      <cdr:x>0.16925</cdr:x>
      <cdr:y>0.794</cdr:y>
    </cdr:from>
    <cdr:to>
      <cdr:x>0.26747</cdr:x>
      <cdr:y>0.90969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547664" y="5445224"/>
          <a:ext cx="898124" cy="793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ОАО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"Молочные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горки"</a:t>
          </a:r>
        </a:p>
      </cdr:txBody>
    </cdr:sp>
  </cdr:relSizeAnchor>
  <cdr:relSizeAnchor xmlns:cdr="http://schemas.openxmlformats.org/drawingml/2006/chartDrawing">
    <cdr:from>
      <cdr:x>0.43528</cdr:x>
      <cdr:y>0.79794</cdr:y>
    </cdr:from>
    <cdr:to>
      <cdr:x>0.53606</cdr:x>
      <cdr:y>0.90452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046493" y="4871843"/>
          <a:ext cx="936891" cy="650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t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Горецкое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райпо</a:t>
          </a:r>
        </a:p>
      </cdr:txBody>
    </cdr:sp>
  </cdr:relSizeAnchor>
  <cdr:relSizeAnchor xmlns:cdr="http://schemas.openxmlformats.org/drawingml/2006/chartDrawing">
    <cdr:from>
      <cdr:x>0.25588</cdr:x>
      <cdr:y>0.80279</cdr:y>
    </cdr:from>
    <cdr:to>
      <cdr:x>0.37268</cdr:x>
      <cdr:y>0.99829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339752" y="5505530"/>
          <a:ext cx="1068019" cy="13407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ООО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"Строи-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тельная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компания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"Прометей"</a:t>
          </a:r>
        </a:p>
      </cdr:txBody>
    </cdr:sp>
  </cdr:relSizeAnchor>
  <cdr:relSizeAnchor xmlns:cdr="http://schemas.openxmlformats.org/drawingml/2006/chartDrawing">
    <cdr:from>
      <cdr:x>0.59631</cdr:x>
      <cdr:y>0.79534</cdr:y>
    </cdr:from>
    <cdr:to>
      <cdr:x>0.72234</cdr:x>
      <cdr:y>0.97504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5543577" y="4855967"/>
          <a:ext cx="1171548" cy="109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КСУП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 "Овсянка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им.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И.И.Мельника"</a:t>
          </a:r>
        </a:p>
      </cdr:txBody>
    </cdr:sp>
  </cdr:relSizeAnchor>
  <cdr:relSizeAnchor xmlns:cdr="http://schemas.openxmlformats.org/drawingml/2006/chartDrawing">
    <cdr:from>
      <cdr:x>0.51434</cdr:x>
      <cdr:y>0.79295</cdr:y>
    </cdr:from>
    <cdr:to>
      <cdr:x>0.62602</cdr:x>
      <cdr:y>0.90952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4781481" y="4841376"/>
          <a:ext cx="1038222" cy="711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ОАО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"Горецкая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РАПТ"</a:t>
          </a:r>
        </a:p>
      </cdr:txBody>
    </cdr:sp>
  </cdr:relSizeAnchor>
  <cdr:relSizeAnchor xmlns:cdr="http://schemas.openxmlformats.org/drawingml/2006/chartDrawing">
    <cdr:from>
      <cdr:x>0.86158</cdr:x>
      <cdr:y>0.82501</cdr:y>
    </cdr:from>
    <cdr:to>
      <cdr:x>0.9598</cdr:x>
      <cdr:y>0.97542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8021544" y="50153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0.35038</cdr:x>
      <cdr:y>0.794</cdr:y>
    </cdr:from>
    <cdr:to>
      <cdr:x>0.45428</cdr:x>
      <cdr:y>0.91211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203848" y="5445224"/>
          <a:ext cx="950061" cy="8099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РУП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"Учхоз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БГСХА"</a:t>
          </a:r>
        </a:p>
      </cdr:txBody>
    </cdr:sp>
  </cdr:relSizeAnchor>
  <cdr:relSizeAnchor xmlns:cdr="http://schemas.openxmlformats.org/drawingml/2006/chartDrawing">
    <cdr:from>
      <cdr:x>0.5945</cdr:x>
      <cdr:y>0.164</cdr:y>
    </cdr:from>
    <cdr:to>
      <cdr:x>0.77175</cdr:x>
      <cdr:y>0.21548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436108" y="1126631"/>
          <a:ext cx="1620774" cy="3536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7 161,9 тыс.рублей</a:t>
          </a:r>
        </a:p>
      </cdr:txBody>
    </cdr:sp>
  </cdr:relSizeAnchor>
  <cdr:relSizeAnchor xmlns:cdr="http://schemas.openxmlformats.org/drawingml/2006/chartDrawing">
    <cdr:from>
      <cdr:x>0.5945</cdr:x>
      <cdr:y>0.2043</cdr:y>
    </cdr:from>
    <cdr:to>
      <cdr:x>0.77586</cdr:x>
      <cdr:y>0.24798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436108" y="1401089"/>
          <a:ext cx="1658356" cy="2995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8 609,4 тыс.рублей</a:t>
          </a:r>
        </a:p>
      </cdr:txBody>
    </cdr:sp>
  </cdr:relSizeAnchor>
  <cdr:relSizeAnchor xmlns:cdr="http://schemas.openxmlformats.org/drawingml/2006/chartDrawing">
    <cdr:from>
      <cdr:x>0.69364</cdr:x>
      <cdr:y>0.79251</cdr:y>
    </cdr:from>
    <cdr:to>
      <cdr:x>0.815</cdr:x>
      <cdr:y>0.88144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6342644" y="5435033"/>
          <a:ext cx="1109676" cy="6098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ОАО "Горкилен"</a:t>
          </a:r>
        </a:p>
      </cdr:txBody>
    </cdr:sp>
  </cdr:relSizeAnchor>
  <cdr:relSizeAnchor xmlns:cdr="http://schemas.openxmlformats.org/drawingml/2006/chartDrawing">
    <cdr:from>
      <cdr:x>0.88587</cdr:x>
      <cdr:y>0.794</cdr:y>
    </cdr:from>
    <cdr:to>
      <cdr:x>0.99448</cdr:x>
      <cdr:y>0.91413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8100392" y="5445224"/>
          <a:ext cx="993130" cy="823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УП "Горецкий элеватор"</a:t>
          </a:r>
        </a:p>
      </cdr:txBody>
    </cdr:sp>
  </cdr:relSizeAnchor>
  <cdr:relSizeAnchor xmlns:cdr="http://schemas.openxmlformats.org/drawingml/2006/chartDrawing">
    <cdr:from>
      <cdr:x>0.79137</cdr:x>
      <cdr:y>0.794</cdr:y>
    </cdr:from>
    <cdr:to>
      <cdr:x>0.90305</cdr:x>
      <cdr:y>0.91057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7236296" y="5445224"/>
          <a:ext cx="1021202" cy="799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ООО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"Ремком"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0.27163</cdr:x>
      <cdr:y>0.35556</cdr:y>
    </cdr:from>
    <cdr:to>
      <cdr:x>0.35303</cdr:x>
      <cdr:y>0.41142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83769" y="2304256"/>
          <a:ext cx="744322" cy="3620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15,1 %</a:t>
          </a:r>
        </a:p>
      </cdr:txBody>
    </cdr:sp>
  </cdr:relSizeAnchor>
  <cdr:relSizeAnchor xmlns:cdr="http://schemas.openxmlformats.org/drawingml/2006/chartDrawing">
    <cdr:from>
      <cdr:x>0.185</cdr:x>
      <cdr:y>0.45556</cdr:y>
    </cdr:from>
    <cdr:to>
      <cdr:x>0.29507</cdr:x>
      <cdr:y>0.51111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691640" y="2952327"/>
          <a:ext cx="1006480" cy="360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8,1</a:t>
          </a:r>
          <a:r>
            <a:rPr lang="ru-RU" sz="14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0.20863</cdr:x>
      <cdr:y>0.52222</cdr:y>
    </cdr:from>
    <cdr:to>
      <cdr:x>0.28398</cdr:x>
      <cdr:y>0.56667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07713" y="3384376"/>
          <a:ext cx="6890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3,9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0.41338</cdr:x>
      <cdr:y>0.28889</cdr:y>
    </cdr:from>
    <cdr:to>
      <cdr:x>0.48425</cdr:x>
      <cdr:y>0.35884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779913" y="1872208"/>
          <a:ext cx="648072" cy="4533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7,7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0.61025</cdr:x>
      <cdr:y>0.34444</cdr:y>
    </cdr:from>
    <cdr:to>
      <cdr:x>0.68978</cdr:x>
      <cdr:y>0.40309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80113" y="2232248"/>
          <a:ext cx="727222" cy="3800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24,7%</a:t>
          </a:r>
        </a:p>
      </cdr:txBody>
    </cdr:sp>
  </cdr:relSizeAnchor>
  <cdr:relSizeAnchor xmlns:cdr="http://schemas.openxmlformats.org/drawingml/2006/chartDrawing">
    <cdr:from>
      <cdr:x>0.74412</cdr:x>
      <cdr:y>0.44444</cdr:y>
    </cdr:from>
    <cdr:to>
      <cdr:x>0.81724</cdr:x>
      <cdr:y>0.53333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804234" y="2880320"/>
          <a:ext cx="668609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2,7 %</a:t>
          </a:r>
        </a:p>
      </cdr:txBody>
    </cdr:sp>
  </cdr:relSizeAnchor>
  <cdr:relSizeAnchor xmlns:cdr="http://schemas.openxmlformats.org/drawingml/2006/chartDrawing">
    <cdr:from>
      <cdr:x>0.74412</cdr:x>
      <cdr:y>0.47778</cdr:y>
    </cdr:from>
    <cdr:to>
      <cdr:x>0.81373</cdr:x>
      <cdr:y>0.52222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804234" y="3096345"/>
          <a:ext cx="636514" cy="28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3,0 %</a:t>
          </a:r>
        </a:p>
      </cdr:txBody>
    </cdr:sp>
  </cdr:relSizeAnchor>
  <cdr:relSizeAnchor xmlns:cdr="http://schemas.openxmlformats.org/drawingml/2006/chartDrawing">
    <cdr:from>
      <cdr:x>0.47638</cdr:x>
      <cdr:y>0.61111</cdr:y>
    </cdr:from>
    <cdr:to>
      <cdr:x>0.56005</cdr:x>
      <cdr:y>0.66551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355977" y="3960440"/>
          <a:ext cx="765079" cy="352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34,6 %</a:t>
          </a:r>
        </a:p>
      </cdr:txBody>
    </cdr:sp>
  </cdr:relSizeAnchor>
  <cdr:relSizeAnchor xmlns:cdr="http://schemas.openxmlformats.org/drawingml/2006/chartDrawing">
    <cdr:from>
      <cdr:x>0.82995</cdr:x>
      <cdr:y>0.1101</cdr:y>
    </cdr:from>
    <cdr:to>
      <cdr:x>0.96193</cdr:x>
      <cdr:y>0.25907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722335" y="669112"/>
          <a:ext cx="1228016" cy="905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0.81845</cdr:x>
      <cdr:y>0.1013</cdr:y>
    </cdr:from>
    <cdr:to>
      <cdr:x>0.9792</cdr:x>
      <cdr:y>0.24331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618285" y="615779"/>
          <a:ext cx="1496289" cy="863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ВСЕГО: 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94 934,0</a:t>
          </a:r>
        </a:p>
        <a:p xmlns:a="http://schemas.openxmlformats.org/drawingml/2006/main">
          <a:pPr algn="ctr"/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тыс. рублей</a:t>
          </a:r>
        </a:p>
      </cdr:txBody>
    </cdr:sp>
  </cdr:relSizeAnchor>
  <cdr:relSizeAnchor xmlns:cdr="http://schemas.openxmlformats.org/drawingml/2006/chartDrawing">
    <cdr:from>
      <cdr:x>0.62244</cdr:x>
      <cdr:y>0.63302</cdr:y>
    </cdr:from>
    <cdr:to>
      <cdr:x>0.99466</cdr:x>
      <cdr:y>0.9809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A6CC6B02-7F0C-4190-B9FA-940405C5CA0F}"/>
            </a:ext>
          </a:extLst>
        </cdr:cNvPr>
        <cdr:cNvSpPr txBox="1"/>
      </cdr:nvSpPr>
      <cdr:spPr>
        <a:xfrm xmlns:a="http://schemas.openxmlformats.org/drawingml/2006/main">
          <a:off x="5789543" y="3843131"/>
          <a:ext cx="3462130" cy="2112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 том числе: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социальная сфера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65 482,3 тыс. рублей (69,0%);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народно-хозяйственный комплекс 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21 975,0 тыс. рублей (23,2%);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ru-RU" sz="500" b="1" i="0" u="none" strike="noStrike" kern="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общегосударственная деятельность</a:t>
          </a:r>
        </a:p>
        <a:p xmlns:a="http://schemas.openxmlformats.org/drawingml/2006/main">
          <a:pPr marL="0" marR="0" lvl="0" indent="0" algn="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7 324,8 тыс. рублей (7,7%).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0.626</cdr:x>
      <cdr:y>0.29</cdr:y>
    </cdr:from>
    <cdr:to>
      <cdr:x>0.80256</cdr:x>
      <cdr:y>0.3335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4129" y="1988840"/>
          <a:ext cx="1614464" cy="298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1 246,9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0.68344</cdr:x>
      <cdr:y>0.42297</cdr:y>
    </cdr:from>
    <cdr:to>
      <cdr:x>0.81061</cdr:x>
      <cdr:y>0.45518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2836" y="2568348"/>
          <a:ext cx="1182120" cy="195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0.68618</cdr:x>
      <cdr:y>0.45938</cdr:y>
    </cdr:from>
    <cdr:to>
      <cdr:x>0.81336</cdr:x>
      <cdr:y>0.4888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78348" y="2789464"/>
          <a:ext cx="1182121" cy="178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0.626</cdr:x>
      <cdr:y>0.3425</cdr:y>
    </cdr:from>
    <cdr:to>
      <cdr:x>0.81811</cdr:x>
      <cdr:y>0.38093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24129" y="2348880"/>
          <a:ext cx="1756654" cy="26355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1 363,0 тыс.рублей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9C25D-687C-4E2F-9EF9-526DE4E10321}" type="datetimeFigureOut">
              <a:rPr lang="ru-RU" smtClean="0"/>
              <a:t>31.01.2024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220" y="620688"/>
            <a:ext cx="8998396" cy="4824535"/>
          </a:xfrm>
        </p:spPr>
        <p:txBody>
          <a:bodyPr>
            <a:noAutofit/>
          </a:bodyPr>
          <a:lstStyle/>
          <a:p>
            <a: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Исполнение консолидированного бюджета </a:t>
            </a:r>
            <a:b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Горецкого района </a:t>
            </a:r>
            <a:b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 202</a:t>
            </a:r>
            <a:r>
              <a:rPr lang="ru-RU" sz="5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55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</a:p>
        </p:txBody>
      </p:sp>
    </p:spTree>
    <p:extLst>
      <p:ext uri="{BB962C8B-B14F-4D97-AF65-F5344CB8AC3E}">
        <p14:creationId xmlns:p14="http://schemas.microsoft.com/office/powerpoint/2010/main" val="348404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7C03DFE-B0E4-465C-ADE0-88D33BD815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89710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073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036496" cy="720079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ВЫПОЛНЕНИЕ ПОКАЗАТЕЛЯ СОВОКУПНЫЕ ДОХОДЫ НАРАСТАЮЩИМ ИТОГОМ ЗА 2023 ГОД И ЗА 2022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748768"/>
              </p:ext>
            </p:extLst>
          </p:nvPr>
        </p:nvGraphicFramePr>
        <p:xfrm>
          <a:off x="107504" y="1534916"/>
          <a:ext cx="8928992" cy="5134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01195"/>
            <a:ext cx="859611" cy="28653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56176" y="4869160"/>
            <a:ext cx="2808312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300" b="1" dirty="0">
                <a:solidFill>
                  <a:schemeClr val="tx1"/>
                </a:solidFill>
              </a:rPr>
              <a:t>Задание январь-сентябрь 107,4 %</a:t>
            </a:r>
          </a:p>
        </p:txBody>
      </p:sp>
    </p:spTree>
    <p:extLst>
      <p:ext uri="{BB962C8B-B14F-4D97-AF65-F5344CB8AC3E}">
        <p14:creationId xmlns:p14="http://schemas.microsoft.com/office/powerpoint/2010/main" val="277479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D5DEC73C-AE2C-4429-A811-F93B83EC8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756889"/>
              </p:ext>
            </p:extLst>
          </p:nvPr>
        </p:nvGraphicFramePr>
        <p:xfrm>
          <a:off x="0" y="0"/>
          <a:ext cx="9144001" cy="6858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21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B303ABE-3C40-44CD-A123-8F2E3D8A1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497953"/>
              </p:ext>
            </p:extLst>
          </p:nvPr>
        </p:nvGraphicFramePr>
        <p:xfrm>
          <a:off x="0" y="0"/>
          <a:ext cx="9144000" cy="6869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988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309579"/>
              </p:ext>
            </p:extLst>
          </p:nvPr>
        </p:nvGraphicFramePr>
        <p:xfrm>
          <a:off x="-1" y="188640"/>
          <a:ext cx="9144001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281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292012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5945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136904" cy="980728"/>
          </a:xfrm>
        </p:spPr>
        <p:txBody>
          <a:bodyPr>
            <a:normAutofit fontScale="90000"/>
          </a:bodyPr>
          <a:lstStyle/>
          <a:p>
            <a:r>
              <a:rPr lang="ru-RU" sz="1500" dirty="0">
                <a:solidFill>
                  <a:schemeClr val="tx1"/>
                </a:solidFill>
                <a:effectLst/>
                <a:latin typeface="+mn-lt"/>
              </a:rPr>
              <a:t>ИНФОРМАЦИЯ ОБ ОБЕСПЕЧЕНИИ УРОВНЯ ВНЕБЮДЖЕТНЫХ ДОХОДОВ К ОБЪЕМУ БЮДЖЕТНОГО ФИНАНСИРОВАНИЯ ТЕКУЩИХ РАСХОДОВ (БЕЗ УЧЕТА ТЕКУЩЕГО РЕМОНТА ЗДАНИЙ) </a:t>
            </a:r>
            <a:r>
              <a:rPr lang="ru-RU" sz="1500">
                <a:solidFill>
                  <a:schemeClr val="tx1"/>
                </a:solidFill>
                <a:effectLst/>
                <a:latin typeface="+mn-lt"/>
              </a:rPr>
              <a:t>ЗА 2023 </a:t>
            </a:r>
            <a:r>
              <a:rPr lang="ru-RU" sz="1500" dirty="0">
                <a:solidFill>
                  <a:schemeClr val="tx1"/>
                </a:solidFill>
                <a:effectLst/>
                <a:latin typeface="+mn-lt"/>
              </a:rPr>
              <a:t>Г. НЕ НИЖЕ СОБСТВЕННОГО УРОВНЯ СООТВЕТСТВУЮЩЕГО ПЕРИОДА ПРОШЛОГО ГОДА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972310"/>
              </p:ext>
            </p:extLst>
          </p:nvPr>
        </p:nvGraphicFramePr>
        <p:xfrm>
          <a:off x="49287" y="980728"/>
          <a:ext cx="9073009" cy="582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88">
                  <a:extLst>
                    <a:ext uri="{9D8B030D-6E8A-4147-A177-3AD203B41FA5}">
                      <a16:colId xmlns:a16="http://schemas.microsoft.com/office/drawing/2014/main" val="4113423941"/>
                    </a:ext>
                  </a:extLst>
                </a:gridCol>
                <a:gridCol w="2271107">
                  <a:extLst>
                    <a:ext uri="{9D8B030D-6E8A-4147-A177-3AD203B41FA5}">
                      <a16:colId xmlns:a16="http://schemas.microsoft.com/office/drawing/2014/main" val="2069715145"/>
                    </a:ext>
                  </a:extLst>
                </a:gridCol>
                <a:gridCol w="2271107">
                  <a:extLst>
                    <a:ext uri="{9D8B030D-6E8A-4147-A177-3AD203B41FA5}">
                      <a16:colId xmlns:a16="http://schemas.microsoft.com/office/drawing/2014/main" val="3763122850"/>
                    </a:ext>
                  </a:extLst>
                </a:gridCol>
                <a:gridCol w="2271107">
                  <a:extLst>
                    <a:ext uri="{9D8B030D-6E8A-4147-A177-3AD203B41FA5}">
                      <a16:colId xmlns:a16="http://schemas.microsoft.com/office/drawing/2014/main" val="67221835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tx1"/>
                          </a:solidFill>
                        </a:rPr>
                        <a:t>Наименование учреждения,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tx1"/>
                          </a:solidFill>
                        </a:rPr>
                        <a:t>Уровень внебюджетных доходов к текущим расходам бюджета (без текущего ремонта зданий) за 2022 г.,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</a:rPr>
                        <a:t>Уровень внебюджетных доходов к текущим расходам бюджета (без текущего ремонта зданий) за 2023 г., %</a:t>
                      </a: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baseline="0" dirty="0">
                          <a:solidFill>
                            <a:schemeClr val="tx1"/>
                          </a:solidFill>
                        </a:rPr>
                        <a:t>Прирост (+), потери (-), руб.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418684"/>
                  </a:ext>
                </a:extLst>
              </a:tr>
              <a:tr h="512727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ВСУ «Горецкая райветстанция»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83,63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70,63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="1" baseline="0" dirty="0">
                          <a:solidFill>
                            <a:srgbClr val="FF0000"/>
                          </a:solidFill>
                        </a:rPr>
                        <a:t>- 100 053,84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542987"/>
                  </a:ext>
                </a:extLst>
              </a:tr>
              <a:tr h="301604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УЗ «Горецкая ЦРБ»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4,59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4,29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>
                          <a:solidFill>
                            <a:srgbClr val="FF0000"/>
                          </a:solidFill>
                        </a:rPr>
                        <a:t>-68 202,75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7207507"/>
                  </a:ext>
                </a:extLst>
              </a:tr>
              <a:tr h="301604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ГУ «Горецкий ЦФОР»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+ 48,29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863509"/>
                  </a:ext>
                </a:extLst>
              </a:tr>
              <a:tr h="301604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ГУСУ «Горецкая ДЮСШ»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9,89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11,46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+ 35 826,55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7735886"/>
                  </a:ext>
                </a:extLst>
              </a:tr>
              <a:tr h="512727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Отдел культуры райисполкома р.8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7,58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7,85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+ 7 265,24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733351"/>
                  </a:ext>
                </a:extLst>
              </a:tr>
              <a:tr h="512727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Отдел культуры райисполкома р.9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+ 893,55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9891084"/>
                  </a:ext>
                </a:extLst>
              </a:tr>
              <a:tr h="512727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Отдел по образованию райисполкома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0,89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="1" baseline="0" dirty="0">
                          <a:solidFill>
                            <a:srgbClr val="FF0000"/>
                          </a:solidFill>
                        </a:rPr>
                        <a:t>- 15 700,08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4714631"/>
                  </a:ext>
                </a:extLst>
              </a:tr>
              <a:tr h="934973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ГУДО «Горецкий районный центр творчества детей и молодежи»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8,70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6,80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400" b="1" baseline="0" dirty="0">
                          <a:solidFill>
                            <a:srgbClr val="FF0000"/>
                          </a:solidFill>
                        </a:rPr>
                        <a:t>-14 836,89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887301"/>
                  </a:ext>
                </a:extLst>
              </a:tr>
              <a:tr h="512727">
                <a:tc>
                  <a:txBody>
                    <a:bodyPr/>
                    <a:lstStyle/>
                    <a:p>
                      <a:pPr algn="l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Учреждение «Горецкий РЦСОН»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4,96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aseline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baseline="0" dirty="0">
                          <a:solidFill>
                            <a:schemeClr val="tx1"/>
                          </a:solidFill>
                        </a:rPr>
                        <a:t>4,59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baseline="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ru-RU" sz="1400" b="1" baseline="0">
                          <a:solidFill>
                            <a:srgbClr val="FF0000"/>
                          </a:solidFill>
                        </a:rPr>
                        <a:t>- 6 889,39</a:t>
                      </a:r>
                      <a:endParaRPr lang="ru-RU" sz="1400" b="1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055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5699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2848</TotalTime>
  <Words>557</Words>
  <Application>Microsoft Office PowerPoint</Application>
  <PresentationFormat>Экран (4:3)</PresentationFormat>
  <Paragraphs>219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Исполнение консолидированного бюджета  Горецкого района  за  2023 год</vt:lpstr>
      <vt:lpstr>Презентация PowerPoint</vt:lpstr>
      <vt:lpstr>ВЫПОЛНЕНИЕ ПОКАЗАТЕЛЯ СОВОКУПНЫЕ ДОХОДЫ НАРАСТАЮЩИМ ИТОГОМ ЗА 2023 ГОД И ЗА 2022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ИНФОРМАЦИЯ ОБ ОБЕСПЕЧЕНИИ УРОВНЯ ВНЕБЮДЖЕТНЫХ ДОХОДОВ К ОБЪЕМУ БЮДЖЕТНОГО ФИНАНСИРОВАНИЯ ТЕКУЩИХ РАСХОДОВ (БЕЗ УЧЕТА ТЕКУЩЕГО РЕМОНТА ЗДАНИЙ) ЗА 2023 Г. НЕ НИЖЕ СОБСТВЕННОГО УРОВНЯ СООТВЕТСТВУЮЩЕГО ПЕРИОДА ПРОШЛОГО ГОДА </vt:lpstr>
    </vt:vector>
  </TitlesOfParts>
  <Company>Финансовый отдел Горецкого РИК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Горецкого района  за 2014 год</dc:title>
  <dc:creator>Максим Брындиков</dc:creator>
  <cp:lastModifiedBy>Пашинский Василий Иванович</cp:lastModifiedBy>
  <cp:revision>328</cp:revision>
  <cp:lastPrinted>2020-07-09T05:32:50Z</cp:lastPrinted>
  <dcterms:created xsi:type="dcterms:W3CDTF">2015-02-03T13:21:27Z</dcterms:created>
  <dcterms:modified xsi:type="dcterms:W3CDTF">2024-01-31T16:51:31Z</dcterms:modified>
</cp:coreProperties>
</file>