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sldIdLst>
    <p:sldId id="256" r:id="rId2"/>
    <p:sldId id="270" r:id="rId3"/>
    <p:sldId id="278" r:id="rId4"/>
    <p:sldId id="272" r:id="rId5"/>
    <p:sldId id="276" r:id="rId6"/>
    <p:sldId id="277" r:id="rId7"/>
    <p:sldId id="275" r:id="rId8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6666FF"/>
    <a:srgbClr val="FF9933"/>
    <a:srgbClr val="008000"/>
    <a:srgbClr val="33CC33"/>
    <a:srgbClr val="CC3300"/>
    <a:srgbClr val="CC00CC"/>
    <a:srgbClr val="3399FF"/>
    <a:srgbClr val="D6009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4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44;&#1080;&#1072;&#1075;&#1088;&#1072;&#1084;&#1084;&#1099;%20&#1087;&#1086;%20&#1076;&#1086;&#1093;&#1086;&#1076;&#1072;&#1084;%201%20&#1087;&#1086;&#1083;&#1091;&#1075;&#1086;&#1076;&#1080;&#1077;%202021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89;&#1090;&#1088;&#1091;&#1082;&#1090;&#1091;&#1088;&#1072;%20&#1088;&#1072;&#1089;&#1093;&#1086;&#1076;&#1086;&#1074;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42;&#1085;&#1077;&#1073;&#1102;&#1076;&#1078;&#1077;&#1090;%201%20&#1087;&#1086;&#1083;&#1091;&#1075;&#1086;&#1076;&#1080;&#1077;%202021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52;&#1077;&#1088;&#1086;&#1087;&#1088;&#1080;&#1103;&#1090;&#1080;&#1103;%20&#1087;&#1086;%20&#1101;&#1082;&#1086;&#1085;&#1086;&#1084;&#1080;&#1080;%20&#1079;&#1072;%201%20&#1087;&#1086;&#1083;&#1091;&#1075;&#1086;&#1076;&#1080;&#1077;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БЮДЖЕТА </a:t>
            </a:r>
          </a:p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ПОЛУГОДИЕ 2021 ГОДА</a:t>
            </a:r>
          </a:p>
        </c:rich>
      </c:tx>
      <c:layout>
        <c:manualLayout>
          <c:xMode val="edge"/>
          <c:yMode val="edge"/>
          <c:x val="0.19800435638133326"/>
          <c:y val="1.3499928264593935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63134295713035"/>
          <c:y val="0.1324268008165646"/>
          <c:w val="0.644543270781472"/>
          <c:h val="0.84525806945419102"/>
        </c:manualLayout>
      </c:layout>
      <c:pie3DChart>
        <c:varyColors val="1"/>
        <c:ser>
          <c:idx val="0"/>
          <c:order val="0"/>
          <c:tx>
            <c:strRef>
              <c:f>' структура'!$A$7</c:f>
              <c:strCache>
                <c:ptCount val="1"/>
                <c:pt idx="0">
                  <c:v>1 полугодие 2021 года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815-4D64-90C1-401CCA0AF82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6815-4D64-90C1-401CCA0AF82C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815-4D64-90C1-401CCA0AF82C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6815-4D64-90C1-401CCA0AF82C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6815-4D64-90C1-401CCA0AF82C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6815-4D64-90C1-401CCA0AF82C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D-6815-4D64-90C1-401CCA0AF82C}"/>
              </c:ext>
            </c:extLst>
          </c:dPt>
          <c:dLbls>
            <c:dLbl>
              <c:idx val="0"/>
              <c:layout>
                <c:manualLayout>
                  <c:x val="-2.0530402449693789E-3"/>
                  <c:y val="2.7310148731408506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Подоходный</a:t>
                    </a:r>
                    <a:r>
                      <a:rPr lang="ru-RU" sz="1400" baseline="0" dirty="0"/>
                      <a:t> налог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7</a:t>
                    </a:r>
                    <a:r>
                      <a:rPr lang="ru-RU" sz="1400" baseline="0" dirty="0"/>
                      <a:t> 223</a:t>
                    </a:r>
                    <a:r>
                      <a:rPr lang="ru-RU" sz="1400" dirty="0"/>
                      <a:t>,1</a:t>
                    </a:r>
                    <a:r>
                      <a:rPr lang="ru-RU" sz="1400" baseline="0" dirty="0"/>
                      <a:t>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15-4D64-90C1-401CCA0AF82C}"/>
                </c:ext>
              </c:extLst>
            </c:dLbl>
            <c:dLbl>
              <c:idx val="1"/>
              <c:layout>
                <c:manualLayout>
                  <c:x val="-2.0721566054243221E-2"/>
                  <c:y val="4.1073199183435403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 Налог на добавленную</a:t>
                    </a:r>
                    <a:r>
                      <a:rPr lang="ru-RU" sz="1400" baseline="0" dirty="0"/>
                      <a:t> стоимость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3</a:t>
                    </a:r>
                    <a:r>
                      <a:rPr lang="ru-RU" sz="1400" baseline="0" dirty="0"/>
                      <a:t> 149</a:t>
                    </a:r>
                    <a:r>
                      <a:rPr lang="ru-RU" sz="1400" dirty="0"/>
                      <a:t>,7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15-4D64-90C1-401CCA0AF82C}"/>
                </c:ext>
              </c:extLst>
            </c:dLbl>
            <c:dLbl>
              <c:idx val="2"/>
              <c:layout>
                <c:manualLayout>
                  <c:x val="9.3241469816273011E-4"/>
                  <c:y val="6.3733449985418564E-2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Налог на собственность</a:t>
                    </a:r>
                  </a:p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264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15-4D64-90C1-401CCA0AF82C}"/>
                </c:ext>
              </c:extLst>
            </c:dLbl>
            <c:dLbl>
              <c:idx val="3"/>
              <c:layout>
                <c:manualLayout>
                  <c:x val="-3.6809383202099741E-2"/>
                  <c:y val="2.4186351706036679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Другие</a:t>
                    </a:r>
                    <a:r>
                      <a:rPr lang="ru-RU" sz="1400" baseline="0" dirty="0"/>
                      <a:t> налоги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выручки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реализации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товаров (работ, услуг) 1 348,5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15-4D64-90C1-401CCA0AF82C}"/>
                </c:ext>
              </c:extLst>
            </c:dLbl>
            <c:dLbl>
              <c:idx val="4"/>
              <c:layout>
                <c:manualLayout>
                  <c:x val="-5.1159120734908151E-2"/>
                  <c:y val="-5.7079615048118988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Прочие</a:t>
                    </a:r>
                    <a:r>
                      <a:rPr lang="ru-RU" sz="1400" baseline="0" dirty="0"/>
                      <a:t> налоговые доходы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109,5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15-4D64-90C1-401CCA0AF82C}"/>
                </c:ext>
              </c:extLst>
            </c:dLbl>
            <c:dLbl>
              <c:idx val="5"/>
              <c:layout>
                <c:manualLayout>
                  <c:x val="0.18179276027996505"/>
                  <c:y val="-6.735928842228054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354</a:t>
                    </a:r>
                    <a:r>
                      <a:rPr lang="ru-RU" sz="1400" dirty="0"/>
                      <a:t>,7 тыс.рублей 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15-4D64-90C1-401CCA0AF82C}"/>
                </c:ext>
              </c:extLst>
            </c:dLbl>
            <c:dLbl>
              <c:idx val="6"/>
              <c:layout>
                <c:manualLayout>
                  <c:x val="0.16205960192475935"/>
                  <c:y val="-6.1536599591717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207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15-4D64-90C1-401CCA0AF82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 структура'!$B$6:$G$6</c:f>
              <c:strCache>
                <c:ptCount val="6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
от реализации товаров (работ, услуг)</c:v>
                </c:pt>
                <c:pt idx="4">
                  <c:v>Прочие 
налоговые доходы</c:v>
                </c:pt>
                <c:pt idx="5">
                  <c:v>Неналоговые 
доходы</c:v>
                </c:pt>
              </c:strCache>
            </c:strRef>
          </c:cat>
          <c:val>
            <c:numRef>
              <c:f>' структура'!$B$7:$G$7</c:f>
              <c:numCache>
                <c:formatCode>0.0</c:formatCode>
                <c:ptCount val="6"/>
                <c:pt idx="0">
                  <c:v>7223.1</c:v>
                </c:pt>
                <c:pt idx="1">
                  <c:v>3149.7</c:v>
                </c:pt>
                <c:pt idx="2">
                  <c:v>1264.0999999999999</c:v>
                </c:pt>
                <c:pt idx="3">
                  <c:v>1348.5</c:v>
                </c:pt>
                <c:pt idx="4">
                  <c:v>109.49999999999955</c:v>
                </c:pt>
                <c:pt idx="5">
                  <c:v>1354.7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815-4D64-90C1-401CCA0AF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330464013684E-2"/>
          <c:y val="9.3326891686739244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Лист2!$A$6</c:f>
              <c:strCache>
                <c:ptCount val="1"/>
                <c:pt idx="0">
                  <c:v>1 полугодие 2020 года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Lbls>
            <c:dLbl>
              <c:idx val="0"/>
              <c:layout>
                <c:manualLayout>
                  <c:x val="-1.5123726975570717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3A-441A-B005-7E4C46DB5096}"/>
                </c:ext>
              </c:extLst>
            </c:dLbl>
            <c:dLbl>
              <c:idx val="1"/>
              <c:layout>
                <c:manualLayout>
                  <c:x val="-2.7309237984096562E-3"/>
                  <c:y val="-9.878288081423991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3A-441A-B005-7E4C46DB5096}"/>
                </c:ext>
              </c:extLst>
            </c:dLbl>
            <c:dLbl>
              <c:idx val="2"/>
              <c:layout>
                <c:manualLayout>
                  <c:x val="-1.2392803177161047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3A-441A-B005-7E4C46DB5096}"/>
                </c:ext>
              </c:extLst>
            </c:dLbl>
            <c:dLbl>
              <c:idx val="3"/>
              <c:layout>
                <c:manualLayout>
                  <c:x val="-4.830917874396135E-3"/>
                  <c:y val="-6.125574272587979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3A-441A-B005-7E4C46DB5096}"/>
                </c:ext>
              </c:extLst>
            </c:dLbl>
            <c:dLbl>
              <c:idx val="4"/>
              <c:layout>
                <c:manualLayout>
                  <c:x val="-1.4691079835224229E-3"/>
                  <c:y val="-1.880184386376411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3A-441A-B005-7E4C46DB5096}"/>
                </c:ext>
              </c:extLst>
            </c:dLbl>
            <c:dLbl>
              <c:idx val="5"/>
              <c:layout>
                <c:manualLayout>
                  <c:x val="1.3654618992048281E-3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3A-441A-B005-7E4C46DB5096}"/>
                </c:ext>
              </c:extLst>
            </c:dLbl>
            <c:dLbl>
              <c:idx val="6"/>
              <c:layout>
                <c:manualLayout>
                  <c:x val="-5.565493681136807E-3"/>
                  <c:y val="-1.443465092641446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3A-441A-B005-7E4C46DB5096}"/>
                </c:ext>
              </c:extLst>
            </c:dLbl>
            <c:dLbl>
              <c:idx val="7"/>
              <c:layout>
                <c:manualLayout>
                  <c:x val="-1.5020080891253109E-2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Лист2!$B$6:$G$6</c:f>
              <c:numCache>
                <c:formatCode>0.0</c:formatCode>
                <c:ptCount val="6"/>
                <c:pt idx="0">
                  <c:v>6558.8850000000002</c:v>
                </c:pt>
                <c:pt idx="1">
                  <c:v>3015.1750000000002</c:v>
                </c:pt>
                <c:pt idx="2">
                  <c:v>1327.0540000000001</c:v>
                </c:pt>
                <c:pt idx="3">
                  <c:v>1221.6420000000001</c:v>
                </c:pt>
                <c:pt idx="4">
                  <c:v>173.83600000000001</c:v>
                </c:pt>
                <c:pt idx="5">
                  <c:v>1207.0609999999999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3A-441A-B005-7E4C46DB5096}"/>
            </c:ext>
          </c:extLst>
        </c:ser>
        <c:ser>
          <c:idx val="1"/>
          <c:order val="1"/>
          <c:tx>
            <c:strRef>
              <c:f>Лист2!$A$7</c:f>
              <c:strCache>
                <c:ptCount val="1"/>
                <c:pt idx="0">
                  <c:v>1 полугодие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7690481397355649E-3"/>
                  <c:y val="-1.65711194137509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3A-441A-B005-7E4C46DB5096}"/>
                </c:ext>
              </c:extLst>
            </c:dLbl>
            <c:dLbl>
              <c:idx val="1"/>
              <c:layout>
                <c:manualLayout>
                  <c:x val="1.2496341744793665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3A-441A-B005-7E4C46DB5096}"/>
                </c:ext>
              </c:extLst>
            </c:dLbl>
            <c:dLbl>
              <c:idx val="2"/>
              <c:layout>
                <c:manualLayout>
                  <c:x val="9.661879378751341E-3"/>
                  <c:y val="-1.866021317639139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3A-441A-B005-7E4C46DB5096}"/>
                </c:ext>
              </c:extLst>
            </c:dLbl>
            <c:dLbl>
              <c:idx val="3"/>
              <c:layout>
                <c:manualLayout>
                  <c:x val="1.9078835749125729E-2"/>
                  <c:y val="-6.125815096120596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3A-441A-B005-7E4C46DB5096}"/>
                </c:ext>
              </c:extLst>
            </c:dLbl>
            <c:dLbl>
              <c:idx val="4"/>
              <c:layout>
                <c:manualLayout>
                  <c:x val="1.3268526576296742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3A-441A-B005-7E4C46DB5096}"/>
                </c:ext>
              </c:extLst>
            </c:dLbl>
            <c:dLbl>
              <c:idx val="5"/>
              <c:layout>
                <c:manualLayout>
                  <c:x val="1.4633988475501571E-2"/>
                  <c:y val="-8.1673696384930161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3A-441A-B005-7E4C46DB5096}"/>
                </c:ext>
              </c:extLst>
            </c:dLbl>
            <c:dLbl>
              <c:idx val="6"/>
              <c:layout>
                <c:manualLayout>
                  <c:x val="1.8975189664808132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3A-441A-B005-7E4C46DB5096}"/>
                </c:ext>
              </c:extLst>
            </c:dLbl>
            <c:dLbl>
              <c:idx val="7"/>
              <c:layout>
                <c:manualLayout>
                  <c:x val="9.5582332944337961E-3"/>
                  <c:y val="-1.253456257584273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Лист2!$B$7:$G$7</c:f>
              <c:numCache>
                <c:formatCode>0.0</c:formatCode>
                <c:ptCount val="6"/>
                <c:pt idx="0">
                  <c:v>7223.1279999999997</c:v>
                </c:pt>
                <c:pt idx="1">
                  <c:v>3149.6889999999999</c:v>
                </c:pt>
                <c:pt idx="2">
                  <c:v>1264.095</c:v>
                </c:pt>
                <c:pt idx="3">
                  <c:v>1348.4670000000001</c:v>
                </c:pt>
                <c:pt idx="4">
                  <c:v>109.54500000000121</c:v>
                </c:pt>
                <c:pt idx="5">
                  <c:v>1354.7280000000001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D3A-441A-B005-7E4C46DB50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166591"/>
        <c:axId val="1"/>
        <c:axId val="0"/>
      </c:bar3DChart>
      <c:catAx>
        <c:axId val="112916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9166591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596765444357116"/>
          <c:y val="0.13262232215508349"/>
          <c:w val="0.23585752254891201"/>
          <c:h val="0.11924522719083971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294866830164E-2"/>
          <c:y val="9.3326945676252243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'10 без прибыли'!$A$5</c:f>
              <c:strCache>
                <c:ptCount val="1"/>
                <c:pt idx="0">
                  <c:v>1 полугодие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8963039456146081E-5"/>
                  <c:y val="-4.0854799546312564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3B-463E-BEDD-2B6DEFF42231}"/>
                </c:ext>
              </c:extLst>
            </c:dLbl>
            <c:dLbl>
              <c:idx val="1"/>
              <c:layout>
                <c:manualLayout>
                  <c:x val="-1.2295081967213115E-2"/>
                  <c:y val="-9.902506336473932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3B-463E-BEDD-2B6DEFF42231}"/>
                </c:ext>
              </c:extLst>
            </c:dLbl>
            <c:dLbl>
              <c:idx val="2"/>
              <c:layout>
                <c:manualLayout>
                  <c:x val="-1.5126285443827719E-2"/>
                  <c:y val="-4.094488188976378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3B-463E-BEDD-2B6DEFF42231}"/>
                </c:ext>
              </c:extLst>
            </c:dLbl>
            <c:dLbl>
              <c:idx val="3"/>
              <c:layout>
                <c:manualLayout>
                  <c:x val="-1.3027623596230799E-2"/>
                  <c:y val="-6.125599354682848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3B-463E-BEDD-2B6DEFF42231}"/>
                </c:ext>
              </c:extLst>
            </c:dLbl>
            <c:dLbl>
              <c:idx val="4"/>
              <c:layout>
                <c:manualLayout>
                  <c:x val="-9.6618045695107783E-3"/>
                  <c:y val="-2.12905524094987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73B-463E-BEDD-2B6DEFF42231}"/>
                </c:ext>
              </c:extLst>
            </c:dLbl>
            <c:dLbl>
              <c:idx val="5"/>
              <c:layout>
                <c:manualLayout>
                  <c:x val="-4.0755686789152373E-3"/>
                  <c:y val="-4.218869089948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3B-463E-BEDD-2B6DEFF42231}"/>
                </c:ext>
              </c:extLst>
            </c:dLbl>
            <c:dLbl>
              <c:idx val="6"/>
              <c:layout>
                <c:manualLayout>
                  <c:x val="-9.6618357487922701E-3"/>
                  <c:y val="-8.167432363450740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73B-463E-BEDD-2B6DEFF42231}"/>
                </c:ext>
              </c:extLst>
            </c:dLbl>
            <c:dLbl>
              <c:idx val="7"/>
              <c:layout>
                <c:manualLayout>
                  <c:x val="-8.1967213114754103E-3"/>
                  <c:y val="-6.2402496099843996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3B-463E-BEDD-2B6DEFF42231}"/>
                </c:ext>
              </c:extLst>
            </c:dLbl>
            <c:dLbl>
              <c:idx val="8"/>
              <c:layout>
                <c:manualLayout>
                  <c:x val="-9.7222222222222224E-3"/>
                  <c:y val="-3.7037042437597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74-467F-8B36-1D161877FBD5}"/>
                </c:ext>
              </c:extLst>
            </c:dLbl>
            <c:dLbl>
              <c:idx val="9"/>
              <c:layout>
                <c:manualLayout>
                  <c:x val="-4.2121609798776169E-3"/>
                  <c:y val="-8.77675835181661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73B-463E-BEDD-2B6DEFF4223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без прибыли'!$B$4:$K$4</c:f>
              <c:strCache>
                <c:ptCount val="10"/>
                <c:pt idx="0">
                  <c:v>УКПП "Коммунальник"</c:v>
                </c:pt>
                <c:pt idx="1">
                  <c:v>ОАО "Молочные Горки"</c:v>
                </c:pt>
                <c:pt idx="2">
                  <c:v>ЧУПП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ОАО "Горецкая РАПТ"</c:v>
                </c:pt>
                <c:pt idx="6">
                  <c:v>КСУП "Овсянка им.И.И.Мельника"</c:v>
                </c:pt>
                <c:pt idx="7">
                  <c:v>ОАО "Горкилен"</c:v>
                </c:pt>
                <c:pt idx="8">
                  <c:v>ООО "Ремком" </c:v>
                </c:pt>
                <c:pt idx="9">
                  <c:v>УП "Горецкий элеватор"</c:v>
                </c:pt>
              </c:strCache>
            </c:strRef>
          </c:cat>
          <c:val>
            <c:numRef>
              <c:f>'10 без прибыли'!$B$5:$K$5</c:f>
              <c:numCache>
                <c:formatCode>0.0</c:formatCode>
                <c:ptCount val="10"/>
                <c:pt idx="0">
                  <c:v>503.42599999999999</c:v>
                </c:pt>
                <c:pt idx="1">
                  <c:v>486.01100000000002</c:v>
                </c:pt>
                <c:pt idx="2">
                  <c:v>424.15</c:v>
                </c:pt>
                <c:pt idx="3">
                  <c:v>321.08300000000003</c:v>
                </c:pt>
                <c:pt idx="4">
                  <c:v>242.023</c:v>
                </c:pt>
                <c:pt idx="5">
                  <c:v>212.18299999999999</c:v>
                </c:pt>
                <c:pt idx="6">
                  <c:v>209.572</c:v>
                </c:pt>
                <c:pt idx="7">
                  <c:v>196.958</c:v>
                </c:pt>
                <c:pt idx="8">
                  <c:v>141.749</c:v>
                </c:pt>
                <c:pt idx="9">
                  <c:v>144.40700000000001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73B-463E-BEDD-2B6DEFF42231}"/>
            </c:ext>
          </c:extLst>
        </c:ser>
        <c:ser>
          <c:idx val="1"/>
          <c:order val="1"/>
          <c:tx>
            <c:strRef>
              <c:f>'10 без прибыли'!$A$6</c:f>
              <c:strCache>
                <c:ptCount val="1"/>
                <c:pt idx="0">
                  <c:v>1 полугодие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788498773718861E-2"/>
                  <c:y val="-8.283972303774117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73B-463E-BEDD-2B6DEFF42231}"/>
                </c:ext>
              </c:extLst>
            </c:dLbl>
            <c:dLbl>
              <c:idx val="1"/>
              <c:layout>
                <c:manualLayout>
                  <c:x val="7.0286347403295899E-3"/>
                  <c:y val="-1.440777001158794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73B-463E-BEDD-2B6DEFF42231}"/>
                </c:ext>
              </c:extLst>
            </c:dLbl>
            <c:dLbl>
              <c:idx val="2"/>
              <c:layout>
                <c:manualLayout>
                  <c:x val="1.7858525880986187E-2"/>
                  <c:y val="-1.6574926566781032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73B-463E-BEDD-2B6DEFF42231}"/>
                </c:ext>
              </c:extLst>
            </c:dLbl>
            <c:dLbl>
              <c:idx val="3"/>
              <c:layout>
                <c:manualLayout>
                  <c:x val="1.08828148530614E-2"/>
                  <c:y val="-8.2056825580109818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73B-463E-BEDD-2B6DEFF42231}"/>
                </c:ext>
              </c:extLst>
            </c:dLbl>
            <c:dLbl>
              <c:idx val="4"/>
              <c:layout>
                <c:manualLayout>
                  <c:x val="2.1832786526684165E-2"/>
                  <c:y val="-1.01459624009860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73B-463E-BEDD-2B6DEFF42231}"/>
                </c:ext>
              </c:extLst>
            </c:dLbl>
            <c:dLbl>
              <c:idx val="5"/>
              <c:layout>
                <c:manualLayout>
                  <c:x val="1.0607939632545933E-2"/>
                  <c:y val="-2.483406603004760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73B-463E-BEDD-2B6DEFF42231}"/>
                </c:ext>
              </c:extLst>
            </c:dLbl>
            <c:dLbl>
              <c:idx val="6"/>
              <c:layout>
                <c:manualLayout>
                  <c:x val="8.0515091863517067E-3"/>
                  <c:y val="-1.927850966440794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73B-463E-BEDD-2B6DEFF42231}"/>
                </c:ext>
              </c:extLst>
            </c:dLbl>
            <c:dLbl>
              <c:idx val="7"/>
              <c:layout>
                <c:manualLayout>
                  <c:x val="2.0696741032370954E-2"/>
                  <c:y val="-1.618416683933614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73B-463E-BEDD-2B6DEFF42231}"/>
                </c:ext>
              </c:extLst>
            </c:dLbl>
            <c:dLbl>
              <c:idx val="8"/>
              <c:layout>
                <c:manualLayout>
                  <c:x val="1.366120218579234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73B-463E-BEDD-2B6DEFF42231}"/>
                </c:ext>
              </c:extLst>
            </c:dLbl>
            <c:dLbl>
              <c:idx val="9"/>
              <c:layout>
                <c:manualLayout>
                  <c:x val="1.771402012248469E-2"/>
                  <c:y val="-5.7578019477693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73B-463E-BEDD-2B6DEFF4223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без прибыли'!$B$4:$K$4</c:f>
              <c:strCache>
                <c:ptCount val="10"/>
                <c:pt idx="0">
                  <c:v>УКПП "Коммунальник"</c:v>
                </c:pt>
                <c:pt idx="1">
                  <c:v>ОАО "Молочные Горки"</c:v>
                </c:pt>
                <c:pt idx="2">
                  <c:v>ЧУПП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ОАО "Горецкая РАПТ"</c:v>
                </c:pt>
                <c:pt idx="6">
                  <c:v>КСУП "Овсянка им.И.И.Мельника"</c:v>
                </c:pt>
                <c:pt idx="7">
                  <c:v>ОАО "Горкилен"</c:v>
                </c:pt>
                <c:pt idx="8">
                  <c:v>ООО "Ремком" </c:v>
                </c:pt>
                <c:pt idx="9">
                  <c:v>УП "Горецкий элеватор"</c:v>
                </c:pt>
              </c:strCache>
            </c:strRef>
          </c:cat>
          <c:val>
            <c:numRef>
              <c:f>'10 без прибыли'!$B$6:$K$6</c:f>
              <c:numCache>
                <c:formatCode>0.0</c:formatCode>
                <c:ptCount val="10"/>
                <c:pt idx="0">
                  <c:v>510.34100000000001</c:v>
                </c:pt>
                <c:pt idx="1">
                  <c:v>515.90099999999995</c:v>
                </c:pt>
                <c:pt idx="2">
                  <c:v>269.05599999999998</c:v>
                </c:pt>
                <c:pt idx="3">
                  <c:v>302.85000000000002</c:v>
                </c:pt>
                <c:pt idx="4">
                  <c:v>130.499</c:v>
                </c:pt>
                <c:pt idx="5">
                  <c:v>216.999</c:v>
                </c:pt>
                <c:pt idx="6">
                  <c:v>212.56800000000001</c:v>
                </c:pt>
                <c:pt idx="7">
                  <c:v>180.77099999999999</c:v>
                </c:pt>
                <c:pt idx="8">
                  <c:v>243.601</c:v>
                </c:pt>
                <c:pt idx="9">
                  <c:v>201.023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73B-463E-BEDD-2B6DEFF42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53678127"/>
        <c:axId val="1"/>
        <c:axId val="0"/>
      </c:bar3DChart>
      <c:catAx>
        <c:axId val="13536781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53678127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903685476815397"/>
          <c:y val="0.15364992033390498"/>
          <c:w val="0.22669083552055991"/>
          <c:h val="0.11587082471140633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ПО ОТРАСЛЯМ БЮДЖЕТА</a:t>
            </a:r>
          </a:p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ПОЛУГОДИЕ 20</a:t>
            </a:r>
            <a:r>
              <a:rPr lang="en-US" i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1 ГОДА</a:t>
            </a:r>
          </a:p>
        </c:rich>
      </c:tx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180619629151403"/>
          <c:y val="0.18949879693343211"/>
          <c:w val="0.63899674812592067"/>
          <c:h val="0.71071825901884922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A239-405D-9949-D9DC80F79F6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A239-405D-9949-D9DC80F79F6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239-405D-9949-D9DC80F79F68}"/>
              </c:ext>
            </c:extLst>
          </c:dPt>
          <c:dPt>
            <c:idx val="3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7-A239-405D-9949-D9DC80F79F68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A239-405D-9949-D9DC80F79F68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A239-405D-9949-D9DC80F79F68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D-A239-405D-9949-D9DC80F79F68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F-A239-405D-9949-D9DC80F79F68}"/>
              </c:ext>
            </c:extLst>
          </c:dPt>
          <c:dPt>
            <c:idx val="8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11-A239-405D-9949-D9DC80F79F68}"/>
              </c:ext>
            </c:extLst>
          </c:dPt>
          <c:dLbls>
            <c:dLbl>
              <c:idx val="0"/>
              <c:layout>
                <c:manualLayout>
                  <c:x val="1.1615561228026563E-2"/>
                  <c:y val="-1.8540071780865489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Здравоохранение</a:t>
                    </a:r>
                  </a:p>
                  <a:p>
                    <a:r>
                      <a:rPr lang="ru-RU"/>
                      <a:t>10 422,6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39-405D-9949-D9DC80F79F68}"/>
                </c:ext>
              </c:extLst>
            </c:dLbl>
            <c:dLbl>
              <c:idx val="1"/>
              <c:layout>
                <c:manualLayout>
                  <c:x val="2.7783133444539213E-2"/>
                  <c:y val="-0.1369150341320100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 Физкультура</a:t>
                    </a:r>
                  </a:p>
                  <a:p>
                    <a:r>
                      <a:rPr lang="ru-RU"/>
                      <a:t>1</a:t>
                    </a:r>
                    <a:r>
                      <a:rPr lang="ru-RU" baseline="0"/>
                      <a:t> </a:t>
                    </a:r>
                    <a:r>
                      <a:rPr lang="ru-RU"/>
                      <a:t>033,5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39-405D-9949-D9DC80F79F68}"/>
                </c:ext>
              </c:extLst>
            </c:dLbl>
            <c:dLbl>
              <c:idx val="2"/>
              <c:layout>
                <c:manualLayout>
                  <c:x val="3.3576776460607478E-2"/>
                  <c:y val="-6.196812244139158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Культура </a:t>
                    </a:r>
                  </a:p>
                  <a:p>
                    <a:r>
                      <a:rPr lang="ru-RU"/>
                      <a:t>1 051,1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39-405D-9949-D9DC80F79F68}"/>
                </c:ext>
              </c:extLst>
            </c:dLbl>
            <c:dLbl>
              <c:idx val="3"/>
              <c:layout>
                <c:manualLayout>
                  <c:x val="-0.16877438484868362"/>
                  <c:y val="-4.9652850068652539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Образование</a:t>
                    </a:r>
                  </a:p>
                  <a:p>
                    <a:r>
                      <a:rPr lang="ru-RU"/>
                      <a:t>13 984,9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39-405D-9949-D9DC80F79F68}"/>
                </c:ext>
              </c:extLst>
            </c:dLbl>
            <c:dLbl>
              <c:idx val="4"/>
              <c:layout>
                <c:manualLayout>
                  <c:x val="0"/>
                  <c:y val="6.814181140367119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Социальная политика</a:t>
                    </a:r>
                  </a:p>
                  <a:p>
                    <a:r>
                      <a:rPr lang="ru-RU"/>
                      <a:t>1 496,3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39-405D-9949-D9DC80F79F68}"/>
                </c:ext>
              </c:extLst>
            </c:dLbl>
            <c:dLbl>
              <c:idx val="5"/>
              <c:layout>
                <c:manualLayout>
                  <c:x val="-5.6526511685912932E-2"/>
                  <c:y val="-2.425734028731285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экономика</a:t>
                    </a:r>
                  </a:p>
                  <a:p>
                    <a:r>
                      <a:rPr lang="ru-RU"/>
                      <a:t>813,1</a:t>
                    </a:r>
                    <a:r>
                      <a:rPr lang="ru-RU" baseline="0"/>
                      <a:t> </a:t>
                    </a:r>
                    <a:r>
                      <a:rPr lang="ru-RU"/>
                      <a:t>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39-405D-9949-D9DC80F79F68}"/>
                </c:ext>
              </c:extLst>
            </c:dLbl>
            <c:dLbl>
              <c:idx val="6"/>
              <c:layout>
                <c:manualLayout>
                  <c:x val="8.9794390879878519E-3"/>
                  <c:y val="-8.0652921280351578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Жилищно-коммунальные</a:t>
                    </a:r>
                    <a:r>
                      <a:rPr lang="ru-RU" baseline="0"/>
                      <a:t> услуги и жилищное строительство</a:t>
                    </a:r>
                  </a:p>
                  <a:p>
                    <a:r>
                      <a:rPr lang="ru-RU"/>
                      <a:t>5 760,9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39-405D-9949-D9DC80F79F68}"/>
                </c:ext>
              </c:extLst>
            </c:dLbl>
            <c:dLbl>
              <c:idx val="7"/>
              <c:layout>
                <c:manualLayout>
                  <c:x val="9.5978468809823109E-2"/>
                  <c:y val="-4.3726043405758495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Общегосударственная</a:t>
                    </a:r>
                    <a:r>
                      <a:rPr lang="ru-RU" baseline="0"/>
                      <a:t> деятельность</a:t>
                    </a:r>
                  </a:p>
                  <a:p>
                    <a:r>
                      <a:rPr lang="ru-RU"/>
                      <a:t>2</a:t>
                    </a:r>
                    <a:r>
                      <a:rPr lang="ru-RU" baseline="0"/>
                      <a:t> 735,6 </a:t>
                    </a:r>
                    <a:r>
                      <a:rPr lang="ru-RU"/>
                      <a:t>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39-405D-9949-D9DC80F79F68}"/>
                </c:ext>
              </c:extLst>
            </c:dLbl>
            <c:dLbl>
              <c:idx val="8"/>
              <c:layout>
                <c:manualLayout>
                  <c:x val="0.10256977444870749"/>
                  <c:y val="-1.167172756274384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Прочие отрасли</a:t>
                    </a:r>
                  </a:p>
                  <a:p>
                    <a:r>
                      <a:rPr lang="ru-RU"/>
                      <a:t>15,1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239-405D-9949-D9DC80F79F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(Лист1!$A$7:$A$11,Лист1!$A$13:$A$14,Лист1!$A$15,Лист1!$A$16)</c:f>
              <c:strCache>
                <c:ptCount val="9"/>
                <c:pt idx="0">
                  <c:v>Здравоохранение</c:v>
                </c:pt>
                <c:pt idx="1">
                  <c:v>Физкультура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Социальная политика</c:v>
                </c:pt>
                <c:pt idx="5">
                  <c:v>Национальная экономика</c:v>
                </c:pt>
                <c:pt idx="6">
                  <c:v>Жилищно-коммунальные услуги и жилищное строительство</c:v>
                </c:pt>
                <c:pt idx="7">
                  <c:v>Общегосударственная деятельность</c:v>
                </c:pt>
                <c:pt idx="8">
                  <c:v>Прочие отрасли</c:v>
                </c:pt>
              </c:strCache>
            </c:strRef>
          </c:cat>
          <c:val>
            <c:numRef>
              <c:f>(Лист1!$B$7:$B$11,Лист1!$B$13:$B$14,Лист1!$B$15,Лист1!$B$16)</c:f>
              <c:numCache>
                <c:formatCode>#,##0.0</c:formatCode>
                <c:ptCount val="9"/>
                <c:pt idx="0">
                  <c:v>10422.6</c:v>
                </c:pt>
                <c:pt idx="1">
                  <c:v>1033.5</c:v>
                </c:pt>
                <c:pt idx="2">
                  <c:v>1051.0999999999999</c:v>
                </c:pt>
                <c:pt idx="3">
                  <c:v>13984.9</c:v>
                </c:pt>
                <c:pt idx="4">
                  <c:v>1496.3</c:v>
                </c:pt>
                <c:pt idx="5">
                  <c:v>813.1</c:v>
                </c:pt>
                <c:pt idx="6">
                  <c:v>5760.9</c:v>
                </c:pt>
                <c:pt idx="7">
                  <c:v>2735.6</c:v>
                </c:pt>
                <c:pt idx="8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239-405D-9949-D9DC80F79F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>
                <a:latin typeface="Times New Roman" pitchFamily="18" charset="0"/>
                <a:cs typeface="Times New Roman" pitchFamily="18" charset="0"/>
              </a:rPr>
              <a:t>ВНЕБЮДЖЕТНЫЕ ДОХОДЫ ПО ОТРАСЛЯМ БЮДЖЕТА ГОРЕЦКОГО РАЙОНА</a:t>
            </a:r>
          </a:p>
        </c:rich>
      </c:tx>
      <c:layout>
        <c:manualLayout>
          <c:xMode val="edge"/>
          <c:yMode val="edge"/>
          <c:x val="0.26280596426006514"/>
          <c:y val="2.9027413240011665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21387616358E-2"/>
          <c:y val="6.50757297164926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1 полугодие 2020 года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6.8313513628653552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50-4E79-AC98-0F2796464FBF}"/>
                </c:ext>
              </c:extLst>
            </c:dLbl>
            <c:dLbl>
              <c:idx val="1"/>
              <c:layout>
                <c:manualLayout>
                  <c:x val="-8.1809842126879702E-3"/>
                  <c:y val="-3.1343010312778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50-4E79-AC98-0F2796464FBF}"/>
                </c:ext>
              </c:extLst>
            </c:dLbl>
            <c:dLbl>
              <c:idx val="2"/>
              <c:layout>
                <c:manualLayout>
                  <c:x val="-1.3652520994726032E-2"/>
                  <c:y val="-6.2694903719598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F50-4E79-AC98-0F2796464FBF}"/>
                </c:ext>
              </c:extLst>
            </c:dLbl>
            <c:dLbl>
              <c:idx val="3"/>
              <c:layout>
                <c:manualLayout>
                  <c:x val="-1.3649298019987056E-2"/>
                  <c:y val="-6.27623494336130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50-4E79-AC98-0F2796464FBF}"/>
                </c:ext>
              </c:extLst>
            </c:dLbl>
            <c:dLbl>
              <c:idx val="4"/>
              <c:layout>
                <c:manualLayout>
                  <c:x val="-1.0924487743080783E-2"/>
                  <c:y val="-4.1783442340413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F50-4E79-AC98-0F2796464FBF}"/>
                </c:ext>
              </c:extLst>
            </c:dLbl>
            <c:dLbl>
              <c:idx val="5"/>
              <c:layout>
                <c:manualLayout>
                  <c:x val="-6.824111847536965E-3"/>
                  <c:y val="-7.0735748845537176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F50-4E79-AC98-0F2796464F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347.89409999999998</c:v>
                </c:pt>
                <c:pt idx="1">
                  <c:v>139.26012</c:v>
                </c:pt>
                <c:pt idx="2">
                  <c:v>73.158529999999999</c:v>
                </c:pt>
                <c:pt idx="3">
                  <c:v>53.440400000000004</c:v>
                </c:pt>
                <c:pt idx="4">
                  <c:v>82.267560000000003</c:v>
                </c:pt>
                <c:pt idx="5">
                  <c:v>32.193100000000001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50-4E79-AC98-0F2796464FBF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план 1 полугодие 2021 года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-4.0989183980556362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F50-4E79-AC98-0F2796464FBF}"/>
                </c:ext>
              </c:extLst>
            </c:dLbl>
            <c:dLbl>
              <c:idx val="1"/>
              <c:layout>
                <c:manualLayout>
                  <c:x val="-5.4475793364775959E-3"/>
                  <c:y val="-4.179577997102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F50-4E79-AC98-0F2796464FBF}"/>
                </c:ext>
              </c:extLst>
            </c:dLbl>
            <c:dLbl>
              <c:idx val="2"/>
              <c:layout>
                <c:manualLayout>
                  <c:x val="-9.5469883395996914E-3"/>
                  <c:y val="-1.2546218820545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F50-4E79-AC98-0F2796464FBF}"/>
                </c:ext>
              </c:extLst>
            </c:dLbl>
            <c:dLbl>
              <c:idx val="3"/>
              <c:layout>
                <c:manualLayout>
                  <c:x val="-1.3625662871900397E-3"/>
                  <c:y val="-1.6722753535430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F50-4E79-AC98-0F2796464FBF}"/>
                </c:ext>
              </c:extLst>
            </c:dLbl>
            <c:dLbl>
              <c:idx val="4"/>
              <c:layout>
                <c:manualLayout>
                  <c:x val="-4.0861948066918839E-3"/>
                  <c:y val="-4.1790515915296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F50-4E79-AC98-0F2796464FBF}"/>
                </c:ext>
              </c:extLst>
            </c:dLbl>
            <c:dLbl>
              <c:idx val="5"/>
              <c:layout>
                <c:manualLayout>
                  <c:x val="1.3692271016508969E-3"/>
                  <c:y val="-1.2549837858858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F50-4E79-AC98-0F2796464F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>
                  <c:v>372.49379999999996</c:v>
                </c:pt>
                <c:pt idx="1">
                  <c:v>146.64920999999998</c:v>
                </c:pt>
                <c:pt idx="2">
                  <c:v>71.13082</c:v>
                </c:pt>
                <c:pt idx="3">
                  <c:v>53.063290000000002</c:v>
                </c:pt>
                <c:pt idx="4">
                  <c:v>81.293929999999989</c:v>
                </c:pt>
                <c:pt idx="5">
                  <c:v>35.484000000000002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F50-4E79-AC98-0F2796464FBF}"/>
            </c:ext>
          </c:extLst>
        </c:ser>
        <c:ser>
          <c:idx val="1"/>
          <c:order val="2"/>
          <c:tx>
            <c:strRef>
              <c:f>'Таблица в тысячах'!$F$2:$G$2</c:f>
              <c:strCache>
                <c:ptCount val="1"/>
                <c:pt idx="0">
                  <c:v>1 полугодие 2021 года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7766828339613568E-2"/>
                  <c:y val="-6.2761771349426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F50-4E79-AC98-0F2796464FBF}"/>
                </c:ext>
              </c:extLst>
            </c:dLbl>
            <c:dLbl>
              <c:idx val="1"/>
              <c:layout>
                <c:manualLayout>
                  <c:x val="2.3221640427534045E-2"/>
                  <c:y val="-6.27607044161973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F50-4E79-AC98-0F2796464FBF}"/>
                </c:ext>
              </c:extLst>
            </c:dLbl>
            <c:dLbl>
              <c:idx val="2"/>
              <c:layout>
                <c:manualLayout>
                  <c:x val="5.4702475921423301E-3"/>
                  <c:y val="-2.0899452752056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F50-4E79-AC98-0F2796464FBF}"/>
                </c:ext>
              </c:extLst>
            </c:dLbl>
            <c:dLbl>
              <c:idx val="3"/>
              <c:layout>
                <c:manualLayout>
                  <c:x val="1.5025830531046325E-2"/>
                  <c:y val="-2.2985663837730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F50-4E79-AC98-0F2796464FBF}"/>
                </c:ext>
              </c:extLst>
            </c:dLbl>
            <c:dLbl>
              <c:idx val="4"/>
              <c:layout>
                <c:manualLayout>
                  <c:x val="1.2302094579053178E-2"/>
                  <c:y val="-2.11253136431328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F50-4E79-AC98-0F2796464FBF}"/>
                </c:ext>
              </c:extLst>
            </c:dLbl>
            <c:dLbl>
              <c:idx val="5"/>
              <c:layout>
                <c:manualLayout>
                  <c:x val="9.5733426964570347E-3"/>
                  <c:y val="-6.2761771349426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F50-4E79-AC98-0F2796464F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'Таблица в тысячах'!$F$5:$F$10</c:f>
              <c:numCache>
                <c:formatCode>_-* #,##0.0_р_._-;\-* #,##0.0_р_._-;_-* "-"??_р_._-;_-@_-</c:formatCode>
                <c:ptCount val="6"/>
                <c:pt idx="0">
                  <c:v>398.59721000000002</c:v>
                </c:pt>
                <c:pt idx="1">
                  <c:v>212.0977</c:v>
                </c:pt>
                <c:pt idx="2">
                  <c:v>111.95341999999999</c:v>
                </c:pt>
                <c:pt idx="3">
                  <c:v>96.162800000000004</c:v>
                </c:pt>
                <c:pt idx="4">
                  <c:v>134.54045000000002</c:v>
                </c:pt>
                <c:pt idx="5">
                  <c:v>33.904199999999996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F50-4E79-AC98-0F2796464F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7283968"/>
        <c:axId val="107285888"/>
        <c:axId val="0"/>
      </c:bar3DChart>
      <c:catAx>
        <c:axId val="107283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7285888"/>
        <c:crosses val="autoZero"/>
        <c:auto val="1"/>
        <c:lblAlgn val="ctr"/>
        <c:lblOffset val="100"/>
        <c:noMultiLvlLbl val="0"/>
      </c:catAx>
      <c:valAx>
        <c:axId val="107285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200">
                    <a:latin typeface="Times New Roman" pitchFamily="18" charset="0"/>
                    <a:cs typeface="Times New Roman" pitchFamily="18" charset="0"/>
                  </a:rPr>
                  <a:t>тыс.руб.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7283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57964330931281"/>
          <c:y val="0.31249168853893261"/>
          <c:w val="0.25717123171793177"/>
          <c:h val="0.1568931175269757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>
                <a:effectLst/>
              </a:rPr>
              <a:t>ВЫПОЛНЕНИЕ</a:t>
            </a:r>
            <a:r>
              <a:rPr lang="ru-RU" sz="1800" b="1" baseline="0">
                <a:effectLst/>
              </a:rPr>
              <a:t> МЕРОПРИЯТИЙ ПО ЭКОНОМИИ БЮДЖЕТНЫХ СРЕДСТВ ПО ОТРАСЛЯМ БЮДЖЕТНОЙ СФЕРЫ </a:t>
            </a:r>
          </a:p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baseline="0">
                <a:effectLst/>
              </a:rPr>
              <a:t>ГОРЕЦКОГО РАЙОНА </a:t>
            </a:r>
            <a:endParaRPr lang="ru-RU" sz="1800">
              <a:effectLst/>
            </a:endParaRPr>
          </a:p>
        </c:rich>
      </c:tx>
      <c:layout>
        <c:manualLayout>
          <c:xMode val="edge"/>
          <c:yMode val="edge"/>
          <c:x val="0.19942027279043326"/>
          <c:y val="2.299257291087311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21387616358E-2"/>
          <c:y val="6.50757297164926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1 полугодие 2020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2.7378969104163357E-3"/>
                  <c:y val="-1.4640518917965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62-4668-B2E5-8792350793F8}"/>
                </c:ext>
              </c:extLst>
            </c:dLbl>
            <c:dLbl>
              <c:idx val="1"/>
              <c:layout>
                <c:manualLayout>
                  <c:x val="2.7325405451461421E-3"/>
                  <c:y val="-1.6732027521550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62-4668-B2E5-8792350793F8}"/>
                </c:ext>
              </c:extLst>
            </c:dLbl>
            <c:dLbl>
              <c:idx val="2"/>
              <c:layout>
                <c:manualLayout>
                  <c:x val="1.366270272573071E-3"/>
                  <c:y val="-1.46408534519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62-4668-B2E5-8792350793F8}"/>
                </c:ext>
              </c:extLst>
            </c:dLbl>
            <c:dLbl>
              <c:idx val="3"/>
              <c:layout>
                <c:manualLayout>
                  <c:x val="5.4650810902922842E-3"/>
                  <c:y val="-1.2549020641162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62-4668-B2E5-8792350793F8}"/>
                </c:ext>
              </c:extLst>
            </c:dLbl>
            <c:dLbl>
              <c:idx val="4"/>
              <c:layout>
                <c:manualLayout>
                  <c:x val="-2.7325405451461421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62-4668-B2E5-8792350793F8}"/>
                </c:ext>
              </c:extLst>
            </c:dLbl>
            <c:dLbl>
              <c:idx val="5"/>
              <c:layout>
                <c:manualLayout>
                  <c:x val="5.4569858930869257E-3"/>
                  <c:y val="-1.045744299055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432.74318</c:v>
                </c:pt>
                <c:pt idx="1">
                  <c:v>5.6483699999999999</c:v>
                </c:pt>
                <c:pt idx="2">
                  <c:v>69.28094999999999</c:v>
                </c:pt>
                <c:pt idx="3">
                  <c:v>17.125240000000002</c:v>
                </c:pt>
                <c:pt idx="4">
                  <c:v>26.2239</c:v>
                </c:pt>
                <c:pt idx="5">
                  <c:v>14.00994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62-4668-B2E5-8792350793F8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1 полугодие 2021 года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5.4731069740118505E-3"/>
                  <c:y val="-1.6737898477022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62-4668-B2E5-8792350793F8}"/>
                </c:ext>
              </c:extLst>
            </c:dLbl>
            <c:dLbl>
              <c:idx val="1"/>
              <c:layout>
                <c:manualLayout>
                  <c:x val="1.2296432453157639E-2"/>
                  <c:y val="-1.6742896752026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962-4668-B2E5-8792350793F8}"/>
                </c:ext>
              </c:extLst>
            </c:dLbl>
            <c:dLbl>
              <c:idx val="2"/>
              <c:layout>
                <c:manualLayout>
                  <c:x val="1.7761513543449924E-2"/>
                  <c:y val="-6.2845561245067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62-4668-B2E5-8792350793F8}"/>
                </c:ext>
              </c:extLst>
            </c:dLbl>
            <c:dLbl>
              <c:idx val="3"/>
              <c:layout>
                <c:manualLayout>
                  <c:x val="1.366270272573071E-2"/>
                  <c:y val="-1.04695392286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962-4668-B2E5-8792350793F8}"/>
                </c:ext>
              </c:extLst>
            </c:dLbl>
            <c:dLbl>
              <c:idx val="4"/>
              <c:layout>
                <c:manualLayout>
                  <c:x val="1.63940598871762E-2"/>
                  <c:y val="-4.191735201830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962-4668-B2E5-8792350793F8}"/>
                </c:ext>
              </c:extLst>
            </c:dLbl>
            <c:dLbl>
              <c:idx val="5"/>
              <c:layout>
                <c:manualLayout>
                  <c:x val="1.0930484921593937E-2"/>
                  <c:y val="-6.2886732572629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 formatCode="0.0">
                  <c:v>95.659630000000007</c:v>
                </c:pt>
                <c:pt idx="1">
                  <c:v>10.858790000000001</c:v>
                </c:pt>
                <c:pt idx="2">
                  <c:v>59.573819999999998</c:v>
                </c:pt>
                <c:pt idx="3">
                  <c:v>12.12382</c:v>
                </c:pt>
                <c:pt idx="4">
                  <c:v>26.057009999999998</c:v>
                </c:pt>
                <c:pt idx="5">
                  <c:v>19.41985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962-4668-B2E5-8792350793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5298176"/>
        <c:axId val="106557440"/>
        <c:axId val="0"/>
      </c:bar3DChart>
      <c:catAx>
        <c:axId val="105298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557440"/>
        <c:crosses val="autoZero"/>
        <c:auto val="1"/>
        <c:lblAlgn val="ctr"/>
        <c:lblOffset val="100"/>
        <c:noMultiLvlLbl val="0"/>
      </c:catAx>
      <c:valAx>
        <c:axId val="106557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1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тыс.руб.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29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56225037595695"/>
          <c:y val="0.27967089530475353"/>
          <c:w val="0.2050585372569465"/>
          <c:h val="0.12527763196267136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0.74236</cdr:x>
      <cdr:y>0.16695</cdr:y>
    </cdr:from>
    <cdr:to>
      <cdr:x>0.90389</cdr:x>
      <cdr:y>0.35677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20991" y="916711"/>
          <a:ext cx="1268976" cy="1083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14 449,7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0.33463</cdr:x>
      <cdr:y>0.626</cdr:y>
    </cdr:from>
    <cdr:to>
      <cdr:x>0.42591</cdr:x>
      <cdr:y>0.67257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59832" y="4293096"/>
          <a:ext cx="834664" cy="319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21,8 %</a:t>
          </a:r>
        </a:p>
      </cdr:txBody>
    </cdr:sp>
  </cdr:relSizeAnchor>
  <cdr:relSizeAnchor xmlns:cdr="http://schemas.openxmlformats.org/drawingml/2006/chartDrawing">
    <cdr:from>
      <cdr:x>0.21813</cdr:x>
      <cdr:y>0.46751</cdr:y>
    </cdr:from>
    <cdr:to>
      <cdr:x>0.31253</cdr:x>
      <cdr:y>0.52055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712957" y="2689220"/>
          <a:ext cx="736536" cy="325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8,7 %</a:t>
          </a:r>
        </a:p>
      </cdr:txBody>
    </cdr:sp>
  </cdr:relSizeAnchor>
  <cdr:relSizeAnchor xmlns:cdr="http://schemas.openxmlformats.org/drawingml/2006/chartDrawing">
    <cdr:from>
      <cdr:x>0.26375</cdr:x>
      <cdr:y>0.3845</cdr:y>
    </cdr:from>
    <cdr:to>
      <cdr:x>0.34299</cdr:x>
      <cdr:y>0.42953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411760" y="2636912"/>
          <a:ext cx="724571" cy="308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9,3 %</a:t>
          </a:r>
        </a:p>
      </cdr:txBody>
    </cdr:sp>
  </cdr:relSizeAnchor>
  <cdr:relSizeAnchor xmlns:cdr="http://schemas.openxmlformats.org/drawingml/2006/chartDrawing">
    <cdr:from>
      <cdr:x>0.31888</cdr:x>
      <cdr:y>0.332</cdr:y>
    </cdr:from>
    <cdr:to>
      <cdr:x>0.40186</cdr:x>
      <cdr:y>0.39698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915816" y="2276872"/>
          <a:ext cx="758769" cy="445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0,8 %</a:t>
          </a:r>
        </a:p>
      </cdr:txBody>
    </cdr:sp>
  </cdr:relSizeAnchor>
  <cdr:relSizeAnchor xmlns:cdr="http://schemas.openxmlformats.org/drawingml/2006/chartDrawing">
    <cdr:from>
      <cdr:x>0.39763</cdr:x>
      <cdr:y>0.3215</cdr:y>
    </cdr:from>
    <cdr:to>
      <cdr:x>0.49391</cdr:x>
      <cdr:y>0.38463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35896" y="2204864"/>
          <a:ext cx="880384" cy="432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0.67325</cdr:x>
      <cdr:y>0.4685</cdr:y>
    </cdr:from>
    <cdr:to>
      <cdr:x>0.75988</cdr:x>
      <cdr:y>0.5315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DA736FC7-5809-460E-884F-DE3404A30AFD}"/>
            </a:ext>
          </a:extLst>
        </cdr:cNvPr>
        <cdr:cNvSpPr txBox="1"/>
      </cdr:nvSpPr>
      <cdr:spPr>
        <a:xfrm xmlns:a="http://schemas.openxmlformats.org/drawingml/2006/main">
          <a:off x="6156176" y="3212973"/>
          <a:ext cx="792145" cy="432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50,0 %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0.00301</cdr:x>
      <cdr:y>0</cdr:y>
    </cdr:from>
    <cdr:to>
      <cdr:x>0.99358</cdr:x>
      <cdr:y>0.10417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015" y="0"/>
          <a:ext cx="9213155" cy="625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i="0">
              <a:latin typeface="Times New Roman" pitchFamily="18" charset="0"/>
              <a:cs typeface="Times New Roman" pitchFamily="18" charset="0"/>
            </a:rPr>
            <a:t>ПОСТУПЛЕНИЕ СОБСТВЕННЫХ</a:t>
          </a:r>
          <a:r>
            <a:rPr lang="ru-RU" sz="1800" b="1" i="0" baseline="0">
              <a:latin typeface="Times New Roman" pitchFamily="18" charset="0"/>
              <a:cs typeface="Times New Roman" pitchFamily="18" charset="0"/>
            </a:rPr>
            <a:t> ДОХОДНЫХ ИСТОЧНИКОВ </a:t>
          </a:r>
        </a:p>
        <a:p xmlns:a="http://schemas.openxmlformats.org/drawingml/2006/main">
          <a:pPr algn="ctr"/>
          <a:r>
            <a:rPr lang="ru-RU" sz="1800" b="1" i="0" baseline="0">
              <a:latin typeface="Times New Roman" pitchFamily="18" charset="0"/>
              <a:cs typeface="Times New Roman" pitchFamily="18" charset="0"/>
            </a:rPr>
            <a:t>ПО БЮДЖЕТУ ГОРЕЦКОГО РАЙОНА</a:t>
          </a:r>
          <a:endParaRPr lang="ru-RU" sz="1800" b="1" i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100"/>
            <a:t>.</a:t>
          </a:r>
        </a:p>
      </cdr:txBody>
    </cdr:sp>
  </cdr:relSizeAnchor>
  <cdr:relSizeAnchor xmlns:cdr="http://schemas.openxmlformats.org/drawingml/2006/chartDrawing">
    <cdr:from>
      <cdr:x>0.06325</cdr:x>
      <cdr:y>0.01097</cdr:y>
    </cdr:from>
    <cdr:to>
      <cdr:x>0.99358</cdr:x>
      <cdr:y>0.07526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88308" y="65169"/>
          <a:ext cx="8652861" cy="383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0.10231</cdr:x>
      <cdr:y>0.82347</cdr:y>
    </cdr:from>
    <cdr:to>
      <cdr:x>0.20052</cdr:x>
      <cdr:y>0.97389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52501" y="50060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Подоходный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  </a:t>
          </a:r>
        </a:p>
      </cdr:txBody>
    </cdr:sp>
  </cdr:relSizeAnchor>
  <cdr:relSizeAnchor xmlns:cdr="http://schemas.openxmlformats.org/drawingml/2006/chartDrawing">
    <cdr:from>
      <cdr:x>0.27538</cdr:x>
      <cdr:y>0.82039</cdr:y>
    </cdr:from>
    <cdr:to>
      <cdr:x>0.37359</cdr:x>
      <cdr:y>0.9708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551011" y="4979641"/>
          <a:ext cx="909772" cy="912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НДС</a:t>
          </a:r>
        </a:p>
      </cdr:txBody>
    </cdr:sp>
  </cdr:relSizeAnchor>
  <cdr:relSizeAnchor xmlns:cdr="http://schemas.openxmlformats.org/drawingml/2006/chartDrawing">
    <cdr:from>
      <cdr:x>0.4089</cdr:x>
      <cdr:y>0.82039</cdr:y>
    </cdr:from>
    <cdr:to>
      <cdr:x>0.50712</cdr:x>
      <cdr:y>0.9708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87818" y="4979633"/>
          <a:ext cx="909864" cy="912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собственность</a:t>
          </a:r>
        </a:p>
      </cdr:txBody>
    </cdr:sp>
  </cdr:relSizeAnchor>
  <cdr:relSizeAnchor xmlns:cdr="http://schemas.openxmlformats.org/drawingml/2006/chartDrawing">
    <cdr:from>
      <cdr:x>0.5269</cdr:x>
      <cdr:y>0.81731</cdr:y>
    </cdr:from>
    <cdr:to>
      <cdr:x>0.7036</cdr:x>
      <cdr:y>0.96773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880960" y="4960947"/>
          <a:ext cx="1636865" cy="913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Другие налоги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выручки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реализации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товаров (работ, услуг</a:t>
          </a:r>
          <a:r>
            <a:rPr lang="ru-RU" sz="1200">
              <a:latin typeface="Times New Roman" pitchFamily="18" charset="0"/>
              <a:cs typeface="Times New Roman" pitchFamily="18" charset="0"/>
            </a:rPr>
            <a:t>)</a:t>
          </a:r>
        </a:p>
      </cdr:txBody>
    </cdr:sp>
  </cdr:relSizeAnchor>
  <cdr:relSizeAnchor xmlns:cdr="http://schemas.openxmlformats.org/drawingml/2006/chartDrawing">
    <cdr:from>
      <cdr:x>0.69463</cdr:x>
      <cdr:y>0.79571</cdr:y>
    </cdr:from>
    <cdr:to>
      <cdr:x>0.80407</cdr:x>
      <cdr:y>0.95239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434741" y="4829825"/>
          <a:ext cx="1013800" cy="951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Прочие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налоговые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доходы</a:t>
          </a:r>
        </a:p>
      </cdr:txBody>
    </cdr:sp>
  </cdr:relSizeAnchor>
  <cdr:relSizeAnchor xmlns:cdr="http://schemas.openxmlformats.org/drawingml/2006/chartDrawing">
    <cdr:from>
      <cdr:x>0.85141</cdr:x>
      <cdr:y>0.82501</cdr:y>
    </cdr:from>
    <cdr:to>
      <cdr:x>0.9598</cdr:x>
      <cdr:y>0.92473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918864" y="5015393"/>
          <a:ext cx="1008123" cy="60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Неналоговые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доходы</a:t>
          </a:r>
        </a:p>
      </cdr:txBody>
    </cdr:sp>
  </cdr:relSizeAnchor>
  <cdr:relSizeAnchor xmlns:cdr="http://schemas.openxmlformats.org/drawingml/2006/chartDrawing">
    <cdr:from>
      <cdr:x>0.57863</cdr:x>
      <cdr:y>0.13794</cdr:y>
    </cdr:from>
    <cdr:to>
      <cdr:x>0.76662</cdr:x>
      <cdr:y>0.17788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360148" y="837299"/>
          <a:ext cx="1741504" cy="2424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r>
            <a:rPr lang="ru-RU" sz="1400" baseline="0">
              <a:latin typeface="Times New Roman" panose="02020603050405020304" pitchFamily="18" charset="0"/>
              <a:cs typeface="Times New Roman" panose="02020603050405020304" pitchFamily="18" charset="0"/>
            </a:rPr>
            <a:t> 503</a:t>
          </a:r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,7</a:t>
          </a:r>
          <a:r>
            <a:rPr lang="ru-RU" sz="1400" baseline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0.57964</cdr:x>
      <cdr:y>0.19502</cdr:y>
    </cdr:from>
    <cdr:to>
      <cdr:x>0.76763</cdr:x>
      <cdr:y>0.24036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369487" y="1183724"/>
          <a:ext cx="1741468" cy="275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14</a:t>
          </a:r>
          <a:r>
            <a:rPr lang="ru-RU" sz="1400" baseline="0">
              <a:latin typeface="Times New Roman" panose="02020603050405020304" pitchFamily="18" charset="0"/>
              <a:cs typeface="Times New Roman" panose="02020603050405020304" pitchFamily="18" charset="0"/>
            </a:rPr>
            <a:t> 449</a:t>
          </a:r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,7 тыс.рублей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0.03115</cdr:x>
      <cdr:y>0</cdr:y>
    </cdr:from>
    <cdr:to>
      <cdr:x>0.99358</cdr:x>
      <cdr:y>0.11388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9583" y="0"/>
          <a:ext cx="8947134" cy="695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НАЛОГОВ В РАЙОННЫЙ БЮДЖЕТ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ОСНОВНЫМ БЮДЖЕТООБРАЗУЮЩИМ ПРЕДПРИЯТИЯМ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0.06585</cdr:y>
    </cdr:from>
    <cdr:to>
      <cdr:x>0.10024</cdr:x>
      <cdr:y>0.10695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itchFamily="18" charset="0"/>
              <a:cs typeface="Times New Roman" pitchFamily="18" charset="0"/>
            </a:rPr>
            <a:t>тыс.руб.</a:t>
          </a:r>
        </a:p>
      </cdr:txBody>
    </cdr:sp>
  </cdr:relSizeAnchor>
  <cdr:relSizeAnchor xmlns:cdr="http://schemas.openxmlformats.org/drawingml/2006/chartDrawing">
    <cdr:from>
      <cdr:x>0.03115</cdr:x>
      <cdr:y>0.01072</cdr:y>
    </cdr:from>
    <cdr:to>
      <cdr:x>0.99358</cdr:x>
      <cdr:y>0.07376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47651" y="66676"/>
          <a:ext cx="7639049" cy="390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i="1" baseline="0">
              <a:latin typeface="Times New Roman" pitchFamily="18" charset="0"/>
              <a:cs typeface="Times New Roman" pitchFamily="18" charset="0"/>
            </a:rPr>
            <a:t> </a:t>
          </a:r>
          <a:endParaRPr lang="ru-RU" sz="1600" b="1" i="1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0.04326</cdr:x>
      <cdr:y>0.794</cdr:y>
    </cdr:from>
    <cdr:to>
      <cdr:x>0.14147</cdr:x>
      <cdr:y>0.94442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95536" y="5445224"/>
          <a:ext cx="898032" cy="1031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УКПП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"Коммунальник"</a:t>
          </a:r>
        </a:p>
        <a:p xmlns:a="http://schemas.openxmlformats.org/drawingml/2006/main">
          <a:pPr algn="ctr"/>
          <a:endParaRPr lang="ru-RU" sz="1100" dirty="0"/>
        </a:p>
      </cdr:txBody>
    </cdr:sp>
  </cdr:relSizeAnchor>
  <cdr:relSizeAnchor xmlns:cdr="http://schemas.openxmlformats.org/drawingml/2006/chartDrawing">
    <cdr:from>
      <cdr:x>0.16925</cdr:x>
      <cdr:y>0.794</cdr:y>
    </cdr:from>
    <cdr:to>
      <cdr:x>0.26747</cdr:x>
      <cdr:y>0.90969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547664" y="5445224"/>
          <a:ext cx="898124" cy="793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ОАО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"Молочные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горки"</a:t>
          </a:r>
        </a:p>
      </cdr:txBody>
    </cdr:sp>
  </cdr:relSizeAnchor>
  <cdr:relSizeAnchor xmlns:cdr="http://schemas.openxmlformats.org/drawingml/2006/chartDrawing">
    <cdr:from>
      <cdr:x>0.43528</cdr:x>
      <cdr:y>0.79794</cdr:y>
    </cdr:from>
    <cdr:to>
      <cdr:x>0.53606</cdr:x>
      <cdr:y>0.90452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046493" y="4871843"/>
          <a:ext cx="936891" cy="650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t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Горецкое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райпо</a:t>
          </a:r>
        </a:p>
      </cdr:txBody>
    </cdr:sp>
  </cdr:relSizeAnchor>
  <cdr:relSizeAnchor xmlns:cdr="http://schemas.openxmlformats.org/drawingml/2006/chartDrawing">
    <cdr:from>
      <cdr:x>0.25588</cdr:x>
      <cdr:y>0.794</cdr:y>
    </cdr:from>
    <cdr:to>
      <cdr:x>0.37268</cdr:x>
      <cdr:y>0.88442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339752" y="5445224"/>
          <a:ext cx="1068019" cy="620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ЧУПП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"Прометей"</a:t>
          </a:r>
        </a:p>
      </cdr:txBody>
    </cdr:sp>
  </cdr:relSizeAnchor>
  <cdr:relSizeAnchor xmlns:cdr="http://schemas.openxmlformats.org/drawingml/2006/chartDrawing">
    <cdr:from>
      <cdr:x>0.59631</cdr:x>
      <cdr:y>0.79534</cdr:y>
    </cdr:from>
    <cdr:to>
      <cdr:x>0.72234</cdr:x>
      <cdr:y>0.97504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5543577" y="4855967"/>
          <a:ext cx="1171548" cy="109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КСУП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"Овсянка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им.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И.И.Мельника"</a:t>
          </a:r>
        </a:p>
      </cdr:txBody>
    </cdr:sp>
  </cdr:relSizeAnchor>
  <cdr:relSizeAnchor xmlns:cdr="http://schemas.openxmlformats.org/drawingml/2006/chartDrawing">
    <cdr:from>
      <cdr:x>0.51434</cdr:x>
      <cdr:y>0.79295</cdr:y>
    </cdr:from>
    <cdr:to>
      <cdr:x>0.62602</cdr:x>
      <cdr:y>0.90952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4781481" y="4841376"/>
          <a:ext cx="1038222" cy="711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ОАО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"Горецкая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РАПТ"</a:t>
          </a:r>
        </a:p>
      </cdr:txBody>
    </cdr:sp>
  </cdr:relSizeAnchor>
  <cdr:relSizeAnchor xmlns:cdr="http://schemas.openxmlformats.org/drawingml/2006/chartDrawing">
    <cdr:from>
      <cdr:x>0.86158</cdr:x>
      <cdr:y>0.82501</cdr:y>
    </cdr:from>
    <cdr:to>
      <cdr:x>0.9598</cdr:x>
      <cdr:y>0.97542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8021544" y="50153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0.35038</cdr:x>
      <cdr:y>0.794</cdr:y>
    </cdr:from>
    <cdr:to>
      <cdr:x>0.45428</cdr:x>
      <cdr:y>0.91211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03848" y="5445224"/>
          <a:ext cx="950061" cy="809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РУП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"Учхоз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БГСХА"</a:t>
          </a:r>
        </a:p>
      </cdr:txBody>
    </cdr:sp>
  </cdr:relSizeAnchor>
  <cdr:relSizeAnchor xmlns:cdr="http://schemas.openxmlformats.org/drawingml/2006/chartDrawing">
    <cdr:from>
      <cdr:x>0.5945</cdr:x>
      <cdr:y>0.164</cdr:y>
    </cdr:from>
    <cdr:to>
      <cdr:x>0.77175</cdr:x>
      <cdr:y>0.21548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436096" y="1124744"/>
          <a:ext cx="1620774" cy="353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2 881,6 тыс.рублей</a:t>
          </a:r>
        </a:p>
      </cdr:txBody>
    </cdr:sp>
  </cdr:relSizeAnchor>
  <cdr:relSizeAnchor xmlns:cdr="http://schemas.openxmlformats.org/drawingml/2006/chartDrawing">
    <cdr:from>
      <cdr:x>0.5945</cdr:x>
      <cdr:y>0.2165</cdr:y>
    </cdr:from>
    <cdr:to>
      <cdr:x>0.77586</cdr:x>
      <cdr:y>0.26018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436096" y="1484784"/>
          <a:ext cx="1658356" cy="2995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2 783,6 тыс.рублей</a:t>
          </a:r>
        </a:p>
      </cdr:txBody>
    </cdr:sp>
  </cdr:relSizeAnchor>
  <cdr:relSizeAnchor xmlns:cdr="http://schemas.openxmlformats.org/drawingml/2006/chartDrawing">
    <cdr:from>
      <cdr:x>0.69364</cdr:x>
      <cdr:y>0.79251</cdr:y>
    </cdr:from>
    <cdr:to>
      <cdr:x>0.815</cdr:x>
      <cdr:y>0.88144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6342644" y="5435033"/>
          <a:ext cx="1109676" cy="6098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ОАО "Горкилен"</a:t>
          </a:r>
        </a:p>
      </cdr:txBody>
    </cdr:sp>
  </cdr:relSizeAnchor>
  <cdr:relSizeAnchor xmlns:cdr="http://schemas.openxmlformats.org/drawingml/2006/chartDrawing">
    <cdr:from>
      <cdr:x>0.88587</cdr:x>
      <cdr:y>0.794</cdr:y>
    </cdr:from>
    <cdr:to>
      <cdr:x>0.99448</cdr:x>
      <cdr:y>0.91413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8100392" y="5445224"/>
          <a:ext cx="993130" cy="823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УП "Горецкий элеватор"</a:t>
          </a:r>
        </a:p>
      </cdr:txBody>
    </cdr:sp>
  </cdr:relSizeAnchor>
  <cdr:relSizeAnchor xmlns:cdr="http://schemas.openxmlformats.org/drawingml/2006/chartDrawing">
    <cdr:from>
      <cdr:x>0.79137</cdr:x>
      <cdr:y>0.794</cdr:y>
    </cdr:from>
    <cdr:to>
      <cdr:x>0.90305</cdr:x>
      <cdr:y>0.91057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7236296" y="5445224"/>
          <a:ext cx="1021202" cy="799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ООО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"Ремком"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0.27163</cdr:x>
      <cdr:y>0.33333</cdr:y>
    </cdr:from>
    <cdr:to>
      <cdr:x>0.35303</cdr:x>
      <cdr:y>0.38919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83769" y="2160240"/>
          <a:ext cx="744338" cy="362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15,4 %</a:t>
          </a:r>
        </a:p>
      </cdr:txBody>
    </cdr:sp>
  </cdr:relSizeAnchor>
  <cdr:relSizeAnchor xmlns:cdr="http://schemas.openxmlformats.org/drawingml/2006/chartDrawing">
    <cdr:from>
      <cdr:x>0.19288</cdr:x>
      <cdr:y>0.42171</cdr:y>
    </cdr:from>
    <cdr:to>
      <cdr:x>0.30295</cdr:x>
      <cdr:y>0.50528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63689" y="2733001"/>
          <a:ext cx="1006480" cy="541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0.185</cdr:x>
      <cdr:y>0.45556</cdr:y>
    </cdr:from>
    <cdr:to>
      <cdr:x>0.29185</cdr:x>
      <cdr:y>0.51003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91681" y="2952328"/>
          <a:ext cx="977037" cy="353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4,1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0.41338</cdr:x>
      <cdr:y>0.28889</cdr:y>
    </cdr:from>
    <cdr:to>
      <cdr:x>0.48425</cdr:x>
      <cdr:y>0.35884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79913" y="1872208"/>
          <a:ext cx="648072" cy="4533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7,3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0.63993</cdr:x>
      <cdr:y>0.34777</cdr:y>
    </cdr:from>
    <cdr:to>
      <cdr:x>0.71946</cdr:x>
      <cdr:y>0.40642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27373" y="2108200"/>
          <a:ext cx="736649" cy="3555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27,9 %</a:t>
          </a:r>
        </a:p>
      </cdr:txBody>
    </cdr:sp>
  </cdr:relSizeAnchor>
  <cdr:relSizeAnchor xmlns:cdr="http://schemas.openxmlformats.org/drawingml/2006/chartDrawing">
    <cdr:from>
      <cdr:x>0.74412</cdr:x>
      <cdr:y>0.48889</cdr:y>
    </cdr:from>
    <cdr:to>
      <cdr:x>0.81724</cdr:x>
      <cdr:y>0.53777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804249" y="3168352"/>
          <a:ext cx="668609" cy="316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2,8 %</a:t>
          </a:r>
        </a:p>
      </cdr:txBody>
    </cdr:sp>
  </cdr:relSizeAnchor>
  <cdr:relSizeAnchor xmlns:cdr="http://schemas.openxmlformats.org/drawingml/2006/chartDrawing">
    <cdr:from>
      <cdr:x>0.7205</cdr:x>
      <cdr:y>0.52222</cdr:y>
    </cdr:from>
    <cdr:to>
      <cdr:x>0.79011</cdr:x>
      <cdr:y>0.56551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588225" y="3384376"/>
          <a:ext cx="636514" cy="280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2,8 %</a:t>
          </a:r>
        </a:p>
      </cdr:txBody>
    </cdr:sp>
  </cdr:relSizeAnchor>
  <cdr:relSizeAnchor xmlns:cdr="http://schemas.openxmlformats.org/drawingml/2006/chartDrawing">
    <cdr:from>
      <cdr:x>0.43916</cdr:x>
      <cdr:y>0.64602</cdr:y>
    </cdr:from>
    <cdr:to>
      <cdr:x>0.52283</cdr:x>
      <cdr:y>0.70042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087813" y="3927127"/>
          <a:ext cx="778814" cy="3306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37,5%</a:t>
          </a:r>
        </a:p>
      </cdr:txBody>
    </cdr:sp>
  </cdr:relSizeAnchor>
  <cdr:relSizeAnchor xmlns:cdr="http://schemas.openxmlformats.org/drawingml/2006/chartDrawing">
    <cdr:from>
      <cdr:x>0.82995</cdr:x>
      <cdr:y>0.1101</cdr:y>
    </cdr:from>
    <cdr:to>
      <cdr:x>0.96193</cdr:x>
      <cdr:y>0.25907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722335" y="669112"/>
          <a:ext cx="1228016" cy="905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0.81845</cdr:x>
      <cdr:y>0.1013</cdr:y>
    </cdr:from>
    <cdr:to>
      <cdr:x>0.9792</cdr:x>
      <cdr:y>0.24331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618285" y="615779"/>
          <a:ext cx="1496289" cy="86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ВСЕГО: </a:t>
          </a:r>
        </a:p>
        <a:p xmlns:a="http://schemas.openxmlformats.org/drawingml/2006/main">
          <a:pPr algn="ctr"/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37 313,1</a:t>
          </a:r>
        </a:p>
        <a:p xmlns:a="http://schemas.openxmlformats.org/drawingml/2006/main">
          <a:pPr algn="ctr"/>
          <a:r>
            <a:rPr lang="ru-RU" sz="1600" b="1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0.62244</cdr:x>
      <cdr:y>0.63302</cdr:y>
    </cdr:from>
    <cdr:to>
      <cdr:x>0.99466</cdr:x>
      <cdr:y>0.9809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A6CC6B02-7F0C-4190-B9FA-940405C5CA0F}"/>
            </a:ext>
          </a:extLst>
        </cdr:cNvPr>
        <cdr:cNvSpPr txBox="1"/>
      </cdr:nvSpPr>
      <cdr:spPr>
        <a:xfrm xmlns:a="http://schemas.openxmlformats.org/drawingml/2006/main">
          <a:off x="5789543" y="3843131"/>
          <a:ext cx="3462130" cy="2112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том числе: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социальная сфера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27 988,4 тыс.рублей (75,1%);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народно-хозяйственный комплекс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6 574,0 тыс.рублей (17,6%);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общегосударственная деятельность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2 735,6 тыс.рублей (7,3%).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0.563</cdr:x>
      <cdr:y>0.3215</cdr:y>
    </cdr:from>
    <cdr:to>
      <cdr:x>0.76457</cdr:x>
      <cdr:y>0.36605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48065" y="2204864"/>
          <a:ext cx="1843157" cy="305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728,2 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0.563</cdr:x>
      <cdr:y>0.374</cdr:y>
    </cdr:from>
    <cdr:to>
      <cdr:x>0.76476</cdr:x>
      <cdr:y>0.42167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148065" y="2564904"/>
          <a:ext cx="1844894" cy="3269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760,1 тыс. рублей</a:t>
          </a:r>
        </a:p>
      </cdr:txBody>
    </cdr:sp>
  </cdr:relSizeAnchor>
  <cdr:relSizeAnchor xmlns:cdr="http://schemas.openxmlformats.org/drawingml/2006/chartDrawing">
    <cdr:from>
      <cdr:x>0.563</cdr:x>
      <cdr:y>0.4265</cdr:y>
    </cdr:from>
    <cdr:to>
      <cdr:x>0.76862</cdr:x>
      <cdr:y>0.47552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48065" y="2924944"/>
          <a:ext cx="1880189" cy="3361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989,9 тыс.рублей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0.626</cdr:x>
      <cdr:y>0.29</cdr:y>
    </cdr:from>
    <cdr:to>
      <cdr:x>0.80256</cdr:x>
      <cdr:y>0.3335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4129" y="1988840"/>
          <a:ext cx="1614465" cy="298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565,0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0.68344</cdr:x>
      <cdr:y>0.42297</cdr:y>
    </cdr:from>
    <cdr:to>
      <cdr:x>0.81061</cdr:x>
      <cdr:y>0.45518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2836" y="2568348"/>
          <a:ext cx="1182120" cy="195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0.68618</cdr:x>
      <cdr:y>0.45938</cdr:y>
    </cdr:from>
    <cdr:to>
      <cdr:x>0.81336</cdr:x>
      <cdr:y>0.4888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78348" y="2789464"/>
          <a:ext cx="1182121" cy="178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0.626</cdr:x>
      <cdr:y>0.353</cdr:y>
    </cdr:from>
    <cdr:to>
      <cdr:x>0.81811</cdr:x>
      <cdr:y>0.39143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24129" y="2420888"/>
          <a:ext cx="1756654" cy="2635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223,7 тыс.рублей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9C25D-687C-4E2F-9EF9-526DE4E10321}" type="datetimeFigureOut">
              <a:rPr lang="ru-RU" smtClean="0"/>
              <a:t>14.07.2021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548681"/>
            <a:ext cx="9036496" cy="5040559"/>
          </a:xfrm>
        </p:spPr>
        <p:txBody>
          <a:bodyPr>
            <a:noAutofit/>
          </a:bodyPr>
          <a:lstStyle/>
          <a:p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Исполнение консолидированного бюджета 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Горецкого района 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1 </a:t>
            </a:r>
            <a:r>
              <a:rPr lang="ru-RU" sz="5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ПОЛУГОДИЕ</a:t>
            </a: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года</a:t>
            </a:r>
          </a:p>
        </p:txBody>
      </p:sp>
    </p:spTree>
    <p:extLst>
      <p:ext uri="{BB962C8B-B14F-4D97-AF65-F5344CB8AC3E}">
        <p14:creationId xmlns:p14="http://schemas.microsoft.com/office/powerpoint/2010/main" val="348404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7C03DFE-B0E4-465C-ADE0-88D33BD81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531812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7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5DEC73C-AE2C-4429-A811-F93B83EC8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773349"/>
              </p:ext>
            </p:extLst>
          </p:nvPr>
        </p:nvGraphicFramePr>
        <p:xfrm>
          <a:off x="0" y="0"/>
          <a:ext cx="9144001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2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B303ABE-3C40-44CD-A123-8F2E3D8A1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782884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98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296434"/>
              </p:ext>
            </p:extLst>
          </p:nvPr>
        </p:nvGraphicFramePr>
        <p:xfrm>
          <a:off x="-1" y="188640"/>
          <a:ext cx="9144001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28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542711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011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645339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945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1852</TotalTime>
  <Words>446</Words>
  <Application>Microsoft Office PowerPoint</Application>
  <PresentationFormat>Экран (4:3)</PresentationFormat>
  <Paragraphs>177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Исполнение консолидированного бюджета  Горецкого района  за 1 ПОЛУГОДИЕ  2021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Финансовый отдел Горецкого РИК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Горецкого района  за 2014 год</dc:title>
  <dc:creator>Максим Брындиков</dc:creator>
  <cp:lastModifiedBy>Брындиков Максим Александрович</cp:lastModifiedBy>
  <cp:revision>194</cp:revision>
  <cp:lastPrinted>2020-07-09T05:32:50Z</cp:lastPrinted>
  <dcterms:created xsi:type="dcterms:W3CDTF">2015-02-03T13:21:27Z</dcterms:created>
  <dcterms:modified xsi:type="dcterms:W3CDTF">2021-07-14T12:08:38Z</dcterms:modified>
</cp:coreProperties>
</file>