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0" r:id="rId14"/>
    <p:sldId id="261" r:id="rId15"/>
    <p:sldId id="281" r:id="rId16"/>
    <p:sldId id="282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85" r:id="rId25"/>
    <p:sldId id="283" r:id="rId26"/>
    <p:sldId id="284" r:id="rId27"/>
    <p:sldId id="286" r:id="rId28"/>
    <p:sldId id="287" r:id="rId29"/>
    <p:sldId id="269" r:id="rId30"/>
    <p:sldId id="288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C5FB-DC9B-4A5F-8DF7-99ECF3EAE919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93690-EDD5-45C4-84A1-B8E67021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0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3690-EDD5-45C4-84A1-B8E67021CCB3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7999">
              <a:schemeClr val="accent1">
                <a:lumMod val="60000"/>
                <a:lumOff val="40000"/>
              </a:schemeClr>
            </a:gs>
            <a:gs pos="40000">
              <a:srgbClr val="7030A0">
                <a:alpha val="56000"/>
              </a:srgbClr>
            </a:gs>
            <a:gs pos="61000">
              <a:srgbClr val="CC99FF"/>
            </a:gs>
            <a:gs pos="82001">
              <a:schemeClr val="accent1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3A889-152C-4285-9AF9-D035C5D43736}" type="datetimeFigureOut">
              <a:rPr lang="ru-RU" smtClean="0"/>
              <a:pPr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17574-C75B-4E60-A264-92345E72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9000" r="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300039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Первая помощь при обмороке, шоке, болях в груди, животе, при инородных телах верхних дыхательных путей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Инфаркт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4000" b="1" dirty="0" smtClean="0"/>
              <a:t>Отмирание определенной части сердечной мышцы.</a:t>
            </a:r>
            <a:endParaRPr lang="ru-RU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ecidiviruyushhij-infarkt-miokarda-prichiny-i-posledstviya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Шок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500" dirty="0" smtClean="0"/>
              <a:t>     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патологическая </a:t>
            </a:r>
            <a:r>
              <a:rPr lang="ru-RU" sz="41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реакция организма, наступающая в ответ на раздражение, вызванное травмирующим фактором (или совокупностью факторов) чрезмерной силы, справиться с которыми организм не в состоянии. Шок представляет собой нарушение жизненно важных функций организма и является прямой угрозой жизни человека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  <a:r>
              <a:rPr lang="ru-RU" sz="41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Шоковое состояние могут вызывать различные факторы, как внешние (травма) так и внутренние (заболевание</a:t>
            </a:r>
            <a:r>
              <a:rPr lang="ru-RU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071678"/>
            <a:ext cx="2643206" cy="200026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4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Кардиогенный</a:t>
            </a:r>
            <a:r>
              <a:rPr lang="ru-RU" dirty="0">
                <a:solidFill>
                  <a:schemeClr val="tx1"/>
                </a:solidFill>
              </a:rPr>
              <a:t> – развивается в результате нарушения сердечной деятельности.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0"/>
            <a:ext cx="2643206" cy="185738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4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Гиповолемический</a:t>
            </a:r>
            <a:r>
              <a:rPr lang="ru-RU" dirty="0">
                <a:solidFill>
                  <a:schemeClr val="tx1"/>
                </a:solidFill>
              </a:rPr>
              <a:t> – связан с критическим уменьшением объема крови, циркулирующей в кровяном </a:t>
            </a:r>
            <a:r>
              <a:rPr lang="ru-RU" dirty="0" smtClean="0">
                <a:solidFill>
                  <a:schemeClr val="tx1"/>
                </a:solidFill>
              </a:rPr>
              <a:t>русле.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0"/>
            <a:ext cx="2786082" cy="185738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4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Травматический – вызывается травмой, сопровождающейся значительными повреждениями органов и тканей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572008"/>
            <a:ext cx="2928958" cy="214314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4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Инфекционно-токсический – вызывается попаданием в организм чрезмерного количества токсинов, вырабатываемых патогенными </a:t>
            </a:r>
            <a:r>
              <a:rPr lang="ru-RU" dirty="0" smtClean="0">
                <a:solidFill>
                  <a:schemeClr val="tx1"/>
                </a:solidFill>
              </a:rPr>
              <a:t>микроорганизмами.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2143116"/>
            <a:ext cx="2700350" cy="185738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4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Септический – связан с тяжелым инфекционным воспалительным </a:t>
            </a:r>
            <a:r>
              <a:rPr lang="ru-RU" dirty="0" smtClean="0">
                <a:solidFill>
                  <a:schemeClr val="tx1"/>
                </a:solidFill>
              </a:rPr>
              <a:t>процессом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571744"/>
            <a:ext cx="24288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Виды</a:t>
            </a:r>
          </a:p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шока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0694" y="4572008"/>
            <a:ext cx="3000396" cy="21431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4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Анафилактический – крайняя степень аллергической реакции немедленного типа, обычно в ответ на введение лекарственного препарата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26-026-Priznaki-i-simptomy-sho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1998-img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Противопоказано при шоке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9"/>
            <a:ext cx="8229600" cy="38576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800" dirty="0" smtClean="0"/>
              <a:t>Чтобы </a:t>
            </a:r>
            <a:r>
              <a:rPr lang="ru-RU" sz="3800" dirty="0"/>
              <a:t>не усугубить состояние пострадавшего, оказывая первую помощь при шоке, не следует давать пострадавшему лекарства. Это касается любых лекарственных средств, включая обезболивающие и поддерживающие сердечную деятельность препараты. Даже самые полезные из них могут исказить клиническую картину, не позволив врачу адекватно оценить состояние пациента.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lic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500570"/>
            <a:ext cx="2679345" cy="2214578"/>
          </a:xfrm>
          <a:prstGeom prst="rect">
            <a:avLst/>
          </a:prstGeom>
        </p:spPr>
      </p:pic>
      <p:pic>
        <p:nvPicPr>
          <p:cNvPr id="5" name="Рисунок 4" descr="Совместимость-алкоголя-и-Бифифор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714884"/>
            <a:ext cx="300039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 в груди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Причины:</a:t>
            </a:r>
          </a:p>
          <a:p>
            <a:r>
              <a:rPr lang="ru-RU" b="1" dirty="0"/>
              <a:t>инфаркт </a:t>
            </a:r>
            <a:r>
              <a:rPr lang="ru-RU" b="1" dirty="0" smtClean="0"/>
              <a:t>миокарда; </a:t>
            </a:r>
          </a:p>
          <a:p>
            <a:r>
              <a:rPr lang="ru-RU" b="1" dirty="0" smtClean="0"/>
              <a:t>приступ</a:t>
            </a:r>
            <a:r>
              <a:rPr lang="ru-RU" b="1" dirty="0"/>
              <a:t> </a:t>
            </a:r>
            <a:r>
              <a:rPr lang="ru-RU" b="1" dirty="0" smtClean="0"/>
              <a:t>стенокардии; </a:t>
            </a:r>
            <a:endParaRPr lang="ru-RU" b="1" dirty="0"/>
          </a:p>
          <a:p>
            <a:r>
              <a:rPr lang="ru-RU" b="1" dirty="0"/>
              <a:t>истерический приступ</a:t>
            </a:r>
            <a:r>
              <a:rPr lang="ru-RU" b="1" dirty="0" smtClean="0"/>
              <a:t>;</a:t>
            </a:r>
            <a:endParaRPr lang="en-US" b="1" dirty="0" smtClean="0"/>
          </a:p>
          <a:p>
            <a:pPr marL="0" indent="0"/>
            <a:r>
              <a:rPr lang="en-US" b="1" dirty="0" smtClean="0"/>
              <a:t>   </a:t>
            </a:r>
            <a:r>
              <a:rPr lang="ru-RU" b="1" dirty="0" smtClean="0"/>
              <a:t>травмы</a:t>
            </a:r>
            <a:r>
              <a:rPr lang="en-US" b="1" dirty="0" smtClean="0"/>
              <a:t> </a:t>
            </a:r>
            <a:r>
              <a:rPr lang="ru-RU" b="1" dirty="0" smtClean="0"/>
              <a:t>(перелом </a:t>
            </a:r>
            <a:r>
              <a:rPr lang="ru-RU" b="1" dirty="0"/>
              <a:t>ребра, ушиб грудной </a:t>
            </a:r>
            <a:r>
              <a:rPr lang="en-US" b="1" dirty="0" smtClean="0"/>
              <a:t>   </a:t>
            </a:r>
            <a:r>
              <a:rPr lang="ru-RU" b="1" dirty="0" smtClean="0"/>
              <a:t>клетки и др.);</a:t>
            </a:r>
            <a:endParaRPr lang="ru-RU" b="1" dirty="0"/>
          </a:p>
          <a:p>
            <a:r>
              <a:rPr lang="ru-RU" b="1" dirty="0" smtClean="0"/>
              <a:t>межреберная </a:t>
            </a:r>
            <a:r>
              <a:rPr lang="ru-RU" b="1" dirty="0"/>
              <a:t>невралгия </a:t>
            </a:r>
            <a:r>
              <a:rPr lang="ru-RU" b="1" dirty="0" smtClean="0"/>
              <a:t>и </a:t>
            </a:r>
            <a:r>
              <a:rPr lang="ru-RU" b="1" dirty="0"/>
              <a:t>пр.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travmy-grudnoj-kletki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428735"/>
            <a:ext cx="3786214" cy="28103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Обморок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00174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внезапная, кратковременная потеря сознания, наступающая вследствие нарушения кровообращения головного мозга. Обморочное состояние может продолжаться от нескольких секунд до нескольких минут.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 при болях в груди 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Освободить </a:t>
            </a:r>
            <a:r>
              <a:rPr lang="ru-RU" b="1" dirty="0"/>
              <a:t>больного от стесняющей шею одежды.</a:t>
            </a:r>
          </a:p>
          <a:p>
            <a:r>
              <a:rPr lang="ru-RU" b="1" dirty="0"/>
              <a:t>Уточнить у больного возможную причину боли в грудной клетке (травма, приступ стенокардии). Узнать, болеет ли он хроническими заболеваниями сердца.</a:t>
            </a:r>
          </a:p>
          <a:p>
            <a:r>
              <a:rPr lang="ru-RU" b="1" dirty="0"/>
              <a:t>В случае стенокардии </a:t>
            </a:r>
            <a:r>
              <a:rPr lang="ru-RU" b="1" dirty="0" smtClean="0"/>
              <a:t>больной </a:t>
            </a:r>
            <a:r>
              <a:rPr lang="ru-RU" b="1" dirty="0"/>
              <a:t>обычно имеет при себе препараты для купирования </a:t>
            </a:r>
            <a:r>
              <a:rPr lang="ru-RU" b="1" dirty="0" smtClean="0"/>
              <a:t>приступа о </a:t>
            </a:r>
            <a:r>
              <a:rPr lang="ru-RU" b="1" dirty="0"/>
              <a:t>чем необходимо его спросить и помочь ему принять лекарства. </a:t>
            </a:r>
            <a:endParaRPr lang="ru-RU" b="1" dirty="0" smtClean="0"/>
          </a:p>
          <a:p>
            <a:r>
              <a:rPr lang="ru-RU" b="1" dirty="0" smtClean="0"/>
              <a:t>При наличии раны- наложить повязку.</a:t>
            </a:r>
            <a:endParaRPr lang="ru-RU" b="1" dirty="0"/>
          </a:p>
          <a:p>
            <a:r>
              <a:rPr lang="ru-RU" b="1" dirty="0" smtClean="0"/>
              <a:t>Вызвать </a:t>
            </a:r>
            <a:r>
              <a:rPr lang="ru-RU" b="1" dirty="0" smtClean="0">
                <a:solidFill>
                  <a:srgbClr val="C00000"/>
                </a:solidFill>
              </a:rPr>
              <a:t>103</a:t>
            </a:r>
            <a:r>
              <a:rPr lang="ru-RU" b="1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1000" r="-1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 в животе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8000" b="1" i="1" dirty="0" smtClean="0"/>
              <a:t>                           Симптомы:</a:t>
            </a:r>
          </a:p>
          <a:p>
            <a:pPr fontAlgn="base"/>
            <a:r>
              <a:rPr lang="ru-RU" sz="5000" i="1" dirty="0" smtClean="0"/>
              <a:t> острая боль, постоянная или схваткообразная, разлитая по всей области живота или локализованная в определенном месте;</a:t>
            </a:r>
          </a:p>
          <a:p>
            <a:pPr fontAlgn="base"/>
            <a:r>
              <a:rPr lang="ru-RU" sz="5000" i="1" dirty="0" smtClean="0"/>
              <a:t>тошнота и рвота, иногда икота;</a:t>
            </a:r>
          </a:p>
          <a:p>
            <a:pPr fontAlgn="base"/>
            <a:r>
              <a:rPr lang="ru-RU" sz="5000" i="1" dirty="0" smtClean="0"/>
              <a:t>поза эмбриона (лежа на боку с поджатыми к животу согнутыми ногами, руками, приведенными к груди, прижатым к груди подбородком);</a:t>
            </a:r>
          </a:p>
          <a:p>
            <a:pPr fontAlgn="base"/>
            <a:r>
              <a:rPr lang="ru-RU" sz="5000" i="1" dirty="0" smtClean="0"/>
              <a:t>резкое повышение частоты дыхания, пульса, температуры тела; </a:t>
            </a:r>
          </a:p>
          <a:p>
            <a:pPr fontAlgn="base"/>
            <a:r>
              <a:rPr lang="ru-RU" sz="5000" i="1" dirty="0" smtClean="0"/>
              <a:t>болевой шок;</a:t>
            </a:r>
          </a:p>
          <a:p>
            <a:pPr fontAlgn="base"/>
            <a:r>
              <a:rPr lang="ru-RU" sz="5000" i="1" dirty="0" smtClean="0"/>
              <a:t>обморок.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/>
              <a:t>Вызвать 103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горизонтальное положение и покой;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холод  на область живота;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Голод.</a:t>
            </a:r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48" y="0"/>
            <a:ext cx="2800352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Противопоказано</a:t>
            </a: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i="1" dirty="0" smtClean="0"/>
              <a:t>кормить и поить больного;</a:t>
            </a:r>
          </a:p>
          <a:p>
            <a:pPr fontAlgn="base"/>
            <a:r>
              <a:rPr lang="ru-RU" i="1" dirty="0" smtClean="0"/>
              <a:t>давать обезболивающие лекарства и алкоголь;</a:t>
            </a:r>
          </a:p>
          <a:p>
            <a:pPr fontAlgn="base"/>
            <a:r>
              <a:rPr lang="ru-RU" i="1" dirty="0" smtClean="0"/>
              <a:t>греть область живота;</a:t>
            </a:r>
          </a:p>
          <a:p>
            <a:pPr fontAlgn="base"/>
            <a:r>
              <a:rPr lang="ru-RU" i="1" dirty="0" smtClean="0"/>
              <a:t>вызывать рвоту.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Инородные тела верхних дыхательных путей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33970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Симптомы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Кашель, затруднение либо отсутствие дыхания;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Пострадавший мечется, размахивает руками, хватается за шею;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Синюшность</a:t>
            </a:r>
            <a:r>
              <a:rPr lang="ru-RU" dirty="0" smtClean="0">
                <a:solidFill>
                  <a:schemeClr val="bg1"/>
                </a:solidFill>
              </a:rPr>
              <a:t> губ, лица, шеи, возможна потери сознания.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Спросить: ты подавился?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Разговаривать можешь?               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3601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Приём 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Геймлиха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Найти точку по рёберной дугой (середина расстояния между пупком и мечевидным отростком).</a:t>
            </a:r>
          </a:p>
          <a:p>
            <a:pPr>
              <a:buNone/>
            </a:pPr>
            <a:r>
              <a:rPr lang="ru-RU" b="1" dirty="0" smtClean="0"/>
              <a:t>      Сжать ладонь в кулак так, чтобы большой палец упирался в живот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5000" r="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b="1" dirty="0" smtClean="0"/>
              <a:t>Произвести резкий</a:t>
            </a:r>
          </a:p>
          <a:p>
            <a:pPr>
              <a:buNone/>
            </a:pPr>
            <a:r>
              <a:rPr lang="ru-RU" b="1" dirty="0" smtClean="0"/>
              <a:t>                                     толчок под диафрагму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24000" r="2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Приём </a:t>
            </a:r>
            <a:r>
              <a:rPr lang="ru-RU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Геймлиха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4087" y="2132856"/>
            <a:ext cx="6995826" cy="17578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ru-RU" sz="5400" b="1" dirty="0">
              <a:ln w="18415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80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Причины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обморока</a:t>
            </a:r>
            <a:endParaRPr lang="ru-RU" sz="6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357298"/>
            <a:ext cx="7358114" cy="78581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3000">
                <a:schemeClr val="accent4">
                  <a:lumMod val="40000"/>
                  <a:lumOff val="60000"/>
                </a:schemeClr>
              </a:gs>
              <a:gs pos="21001">
                <a:schemeClr val="accent4">
                  <a:lumMod val="60000"/>
                  <a:lumOff val="40000"/>
                </a:schemeClr>
              </a:gs>
              <a:gs pos="21001">
                <a:schemeClr val="accent4">
                  <a:lumMod val="75000"/>
                </a:schemeClr>
              </a:gs>
              <a:gs pos="0">
                <a:schemeClr val="accent4">
                  <a:lumMod val="50000"/>
                  <a:alpha val="56000"/>
                </a:schemeClr>
              </a:gs>
              <a:gs pos="55000">
                <a:schemeClr val="accent4">
                  <a:lumMod val="75000"/>
                </a:schemeClr>
              </a:gs>
              <a:gs pos="8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 Нахождение в душном помещении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285992"/>
            <a:ext cx="7429552" cy="71438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3000">
                <a:schemeClr val="accent4">
                  <a:lumMod val="40000"/>
                  <a:lumOff val="60000"/>
                </a:schemeClr>
              </a:gs>
              <a:gs pos="21001">
                <a:schemeClr val="accent4">
                  <a:lumMod val="60000"/>
                  <a:lumOff val="40000"/>
                </a:schemeClr>
              </a:gs>
              <a:gs pos="21001">
                <a:schemeClr val="accent4">
                  <a:lumMod val="75000"/>
                </a:schemeClr>
              </a:gs>
              <a:gs pos="0">
                <a:schemeClr val="accent4">
                  <a:lumMod val="50000"/>
                  <a:alpha val="56000"/>
                </a:schemeClr>
              </a:gs>
              <a:gs pos="55000">
                <a:schemeClr val="accent4">
                  <a:lumMod val="75000"/>
                </a:schemeClr>
              </a:gs>
              <a:gs pos="8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  Быстрая смена положения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3143248"/>
            <a:ext cx="7429552" cy="78581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3000">
                <a:schemeClr val="accent4">
                  <a:lumMod val="40000"/>
                  <a:lumOff val="60000"/>
                </a:schemeClr>
              </a:gs>
              <a:gs pos="21001">
                <a:schemeClr val="accent4">
                  <a:lumMod val="60000"/>
                  <a:lumOff val="40000"/>
                </a:schemeClr>
              </a:gs>
              <a:gs pos="21001">
                <a:schemeClr val="accent4">
                  <a:lumMod val="75000"/>
                </a:schemeClr>
              </a:gs>
              <a:gs pos="0">
                <a:schemeClr val="accent4">
                  <a:lumMod val="50000"/>
                  <a:alpha val="56000"/>
                </a:schemeClr>
              </a:gs>
              <a:gs pos="55000">
                <a:schemeClr val="accent4">
                  <a:lumMod val="75000"/>
                </a:schemeClr>
              </a:gs>
              <a:gs pos="8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  Неожиданная резкая боль, страх, нервные потрясение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4143380"/>
            <a:ext cx="4572032" cy="78581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3000">
                <a:schemeClr val="accent4">
                  <a:lumMod val="40000"/>
                  <a:lumOff val="60000"/>
                </a:schemeClr>
              </a:gs>
              <a:gs pos="21001">
                <a:schemeClr val="accent4">
                  <a:lumMod val="60000"/>
                  <a:lumOff val="40000"/>
                </a:schemeClr>
              </a:gs>
              <a:gs pos="21001">
                <a:schemeClr val="accent4">
                  <a:lumMod val="75000"/>
                </a:schemeClr>
              </a:gs>
              <a:gs pos="0">
                <a:schemeClr val="accent4">
                  <a:lumMod val="50000"/>
                  <a:alpha val="56000"/>
                </a:schemeClr>
              </a:gs>
              <a:gs pos="55000">
                <a:schemeClr val="accent4">
                  <a:lumMod val="75000"/>
                </a:schemeClr>
              </a:gs>
              <a:gs pos="8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  Недоедание, голод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5143512"/>
            <a:ext cx="4572032" cy="128588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3000">
                <a:schemeClr val="accent4">
                  <a:lumMod val="40000"/>
                  <a:lumOff val="60000"/>
                </a:schemeClr>
              </a:gs>
              <a:gs pos="21001">
                <a:schemeClr val="accent4">
                  <a:lumMod val="60000"/>
                  <a:lumOff val="40000"/>
                </a:schemeClr>
              </a:gs>
              <a:gs pos="21001">
                <a:schemeClr val="accent4">
                  <a:lumMod val="75000"/>
                </a:schemeClr>
              </a:gs>
              <a:gs pos="0">
                <a:schemeClr val="accent4">
                  <a:lumMod val="50000"/>
                  <a:alpha val="56000"/>
                </a:schemeClr>
              </a:gs>
              <a:gs pos="55000">
                <a:schemeClr val="accent4">
                  <a:lumMod val="75000"/>
                </a:schemeClr>
              </a:gs>
              <a:gs pos="8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  Серьезные патологические состояния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(инфаркт, инсульт)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7" name="Содержимое 16" descr="obmoro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48" y="3929066"/>
            <a:ext cx="3857652" cy="257176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Самопомощь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slide_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714488"/>
            <a:ext cx="8072494" cy="28007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1792452" lon="21594000" rev="21594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>
                <a:rot lat="1792452" lon="21594000" rev="2159400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</a:t>
            </a:r>
            <a:endParaRPr lang="ru-RU" sz="8800" b="1" dirty="0">
              <a:ln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Симптомы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501090" y="6126163"/>
            <a:ext cx="185710" cy="889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42910" y="1357298"/>
            <a:ext cx="7858180" cy="1000132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Потеря познания, падение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2214546" y="2500306"/>
            <a:ext cx="4572032" cy="1571636"/>
          </a:xfrm>
          <a:prstGeom prst="upArrow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4357694"/>
            <a:ext cx="1928826" cy="1214446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Бледность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0298" y="4357694"/>
            <a:ext cx="2071702" cy="121444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Головокру-жение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4357694"/>
            <a:ext cx="1928826" cy="121444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Потемне-ние</a:t>
            </a:r>
            <a:r>
              <a:rPr lang="ru-RU" sz="2800" b="1" dirty="0" smtClean="0">
                <a:solidFill>
                  <a:schemeClr val="tx1"/>
                </a:solidFill>
              </a:rPr>
              <a:t> в глазах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00892" y="4357694"/>
            <a:ext cx="1928826" cy="121444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Звон и шум в ушах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Первая помощь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Уложить больного на спину, чтобы ноги были слегка приподняты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Обеспечить приток свежего воздуха, освободить пострадавшего от тугой сдавливающей одежды: затянутые пояса, воротники, манжеты.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Приложите влажное холодное                                              полотенце ко лбу и вискам                                                                   потерявшего сознание, или просто                                    смочите его лицо прохладной водой.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928802"/>
            <a:ext cx="3071834" cy="1827297"/>
          </a:xfrm>
          <a:prstGeom prst="rect">
            <a:avLst/>
          </a:prstGeom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928802"/>
            <a:ext cx="2857520" cy="1874510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643446"/>
            <a:ext cx="3005861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491174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При обмороке часто тошнит, поэтому состояние потери сознания может случится параллельно со рвотой.                                            В этом случае больного нужно уложить на бок                                              (восстановительное                                                положение), чтобы он не                                                                                                  захлебнулся.</a:t>
            </a:r>
          </a:p>
          <a:p>
            <a:pPr marL="514350" indent="-514350">
              <a:buFont typeface="Wingdings" pitchFamily="2" charset="2"/>
              <a:buChar char="Ø"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Не разрешать пострадавшему быстро вставать, т.к. он снова может потерять сознание.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Если сознание не восстанавливается                                         в течении 3-5 или повторяется                                                         снова – </a:t>
            </a:r>
            <a:r>
              <a:rPr lang="ru-RU" b="1" dirty="0" smtClean="0"/>
              <a:t>вызвать 103</a:t>
            </a:r>
          </a:p>
          <a:p>
            <a:pPr marL="514350" indent="-514350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572008"/>
            <a:ext cx="3367821" cy="1928826"/>
          </a:xfrm>
          <a:prstGeom prst="rect">
            <a:avLst/>
          </a:prstGeom>
        </p:spPr>
      </p:pic>
      <p:pic>
        <p:nvPicPr>
          <p:cNvPr id="5" name="Рисунок 4" descr="obmorok-50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143116"/>
            <a:ext cx="4143372" cy="2071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Инсульт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сосудистая катастрофа, которая происходит внезапно вследствие нарушения мозгового кровообращения.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При подозрении на инсульт,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попросите:</a:t>
            </a:r>
          </a:p>
        </p:txBody>
      </p:sp>
      <p:pic>
        <p:nvPicPr>
          <p:cNvPr id="5" name="Рисунок 4" descr="Headac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500306"/>
            <a:ext cx="3214710" cy="2428892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7694"/>
            <a:ext cx="5291526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Признаки инсульта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6" descr="52f41356c1fa83714c672e24d4ce41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813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 при инсульте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                 Вызвать 103 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044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9144000" cy="46434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471</TotalTime>
  <Words>624</Words>
  <Application>Microsoft Office PowerPoint</Application>
  <PresentationFormat>Экран (4:3)</PresentationFormat>
  <Paragraphs>111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Первая помощь при обмороке, шоке, болях в груди, животе, при инородных телах верхних дыхательных путей</vt:lpstr>
      <vt:lpstr>Обморок</vt:lpstr>
      <vt:lpstr>Причины обморока</vt:lpstr>
      <vt:lpstr>Симптомы </vt:lpstr>
      <vt:lpstr>Первая помощь</vt:lpstr>
      <vt:lpstr>Первая помощь</vt:lpstr>
      <vt:lpstr>Инсульт </vt:lpstr>
      <vt:lpstr>Признаки инсульта</vt:lpstr>
      <vt:lpstr>Помощь при инсульте</vt:lpstr>
      <vt:lpstr>Инфаркт </vt:lpstr>
      <vt:lpstr>Презентация PowerPoint</vt:lpstr>
      <vt:lpstr>Презентация PowerPoint</vt:lpstr>
      <vt:lpstr>Шок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Противопоказано при шоке</vt:lpstr>
      <vt:lpstr>Боль в груди</vt:lpstr>
      <vt:lpstr>Помощь при болях в груди </vt:lpstr>
      <vt:lpstr>Боль в животе</vt:lpstr>
      <vt:lpstr>Помощь </vt:lpstr>
      <vt:lpstr>Противопоказано </vt:lpstr>
      <vt:lpstr>Инородные тела верхних дыхательных путей</vt:lpstr>
      <vt:lpstr>Симптомы</vt:lpstr>
      <vt:lpstr>Помощь </vt:lpstr>
      <vt:lpstr>Приём Геймлиха </vt:lpstr>
      <vt:lpstr>Презентация PowerPoint</vt:lpstr>
      <vt:lpstr>Приём Геймлиха </vt:lpstr>
      <vt:lpstr>Презентация PowerPoint</vt:lpstr>
      <vt:lpstr>Самопомощь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медицинская помощь при обмороке, шоке, болях в гуди, живот</dc:title>
  <dc:creator>admin</dc:creator>
  <cp:lastModifiedBy>Admin</cp:lastModifiedBy>
  <cp:revision>50</cp:revision>
  <dcterms:created xsi:type="dcterms:W3CDTF">2018-04-29T16:05:51Z</dcterms:created>
  <dcterms:modified xsi:type="dcterms:W3CDTF">2018-05-20T06:26:07Z</dcterms:modified>
</cp:coreProperties>
</file>