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theme/themeOverride1.xml" ContentType="application/vnd.openxmlformats-officedocument.themeOverride+xml"/>
  <Override PartName="/ppt/drawings/drawing2.xml" ContentType="application/vnd.openxmlformats-officedocument.drawingml.chartshapes+xml"/>
  <Override PartName="/ppt/charts/chart3.xml" ContentType="application/vnd.openxmlformats-officedocument.drawingml.chart+xml"/>
  <Override PartName="/ppt/theme/themeOverride2.xml" ContentType="application/vnd.openxmlformats-officedocument.themeOverride+xml"/>
  <Override PartName="/ppt/drawings/drawing3.xml" ContentType="application/vnd.openxmlformats-officedocument.drawingml.chartshapes+xml"/>
  <Override PartName="/ppt/charts/chart4.xml" ContentType="application/vnd.openxmlformats-officedocument.drawingml.chart+xml"/>
  <Override PartName="/ppt/drawings/drawing4.xml" ContentType="application/vnd.openxmlformats-officedocument.drawingml.chartshapes+xml"/>
  <Override PartName="/ppt/charts/chart5.xml" ContentType="application/vnd.openxmlformats-officedocument.drawingml.chart+xml"/>
  <Override PartName="/ppt/theme/themeOverride3.xml" ContentType="application/vnd.openxmlformats-officedocument.themeOverride+xml"/>
  <Override PartName="/ppt/drawings/drawing5.xml" ContentType="application/vnd.openxmlformats-officedocument.drawingml.chartshapes+xml"/>
  <Override PartName="/ppt/charts/chart6.xml" ContentType="application/vnd.openxmlformats-officedocument.drawingml.chart+xml"/>
  <Override PartName="/ppt/theme/themeOverride4.xml" ContentType="application/vnd.openxmlformats-officedocument.themeOverrid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F9933"/>
    <a:srgbClr val="33CC33"/>
    <a:srgbClr val="CC3300"/>
    <a:srgbClr val="66FF33"/>
    <a:srgbClr val="CC00CC"/>
    <a:srgbClr val="6666FF"/>
    <a:srgbClr val="3399FF"/>
    <a:srgbClr val="D60093"/>
    <a:srgbClr val="99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05" autoAdjust="0"/>
    <p:restoredTop sz="94660" autoAdjust="0"/>
  </p:normalViewPr>
  <p:slideViewPr>
    <p:cSldViewPr>
      <p:cViewPr varScale="1">
        <p:scale>
          <a:sx n="117" d="100"/>
          <a:sy n="117" d="100"/>
        </p:scale>
        <p:origin x="588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19\&#1054;&#1090;&#1095;&#1077;&#1090;%209%20&#1084;&#1077;&#1089;&#1103;&#1094;&#1077;&#1074;%202019\&#1044;&#1080;&#1072;&#1075;&#1088;&#1072;&#1084;&#1084;&#1099;%20&#1087;&#1086;%20&#1076;&#1086;&#1093;&#1086;&#1076;&#1072;&#1084;.xls" TargetMode="External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3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19\&#1054;&#1090;&#1095;&#1077;&#1090;%209%20&#1084;&#1077;&#1089;&#1103;&#1094;&#1077;&#1074;%202019\&#1044;&#1080;&#1072;&#1075;&#1088;&#1072;&#1084;&#1084;&#1099;%20&#1087;&#1086;%20&#1076;&#1086;&#1093;&#1086;&#1076;&#1072;&#1084;.xls" TargetMode="External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0\&#1054;&#1090;&#1095;&#1077;&#1090;%209%20&#1084;&#1077;&#1089;&#1103;&#1094;&#1077;&#1074;%202020\&#1089;&#1090;&#1088;&#1091;&#1082;&#1090;&#1091;&#1088;&#1072;%20&#1088;&#1072;&#1089;&#1093;&#1086;&#1076;&#1086;&#1074;1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5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20\&#1054;&#1090;&#1095;&#1077;&#1090;%209%20&#1084;&#1077;&#1089;&#1103;&#1094;&#1077;&#1074;%202020\&#1042;&#1085;&#1077;&#1073;&#1102;&#1076;&#1078;&#1077;&#1090;%20.xlsx" TargetMode="External"/><Relationship Id="rId1" Type="http://schemas.openxmlformats.org/officeDocument/2006/relationships/themeOverride" Target="../theme/themeOverrid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6.xml"/><Relationship Id="rId2" Type="http://schemas.openxmlformats.org/officeDocument/2006/relationships/oleObject" Target="file:///\\GORKRFOPDC\public\&#1054;&#1041;&#1065;&#1040;&#1071;%20&#1055;&#1040;&#1055;&#1050;&#1040;%20&#1054;&#1041;&#1052;&#1045;&#1053;&#1040;%20&#1060;&#1040;&#1049;&#1051;&#1040;&#1052;&#1048;\&#1050;&#1054;&#1053;&#1044;&#1056;&#1040;&#1058;&#1054;&#1042;&#1040;\&#1053;&#1040;%20&#1048;&#1057;&#1055;&#1054;&#1051;&#1050;&#1054;&#1052;\2019\&#1054;&#1090;&#1095;&#1077;&#1090;%209%20&#1084;&#1077;&#1089;&#1103;&#1094;&#1077;&#1074;%202019\&#1052;&#1077;&#1088;&#1086;&#1087;&#1088;&#1080;&#1103;&#1090;&#1080;&#1103;%20&#1087;&#1086;%20&#1101;&#1082;&#1086;&#1085;&#1086;&#1084;&#1080;&#1080;%20.xlsx" TargetMode="External"/><Relationship Id="rId1" Type="http://schemas.openxmlformats.org/officeDocument/2006/relationships/themeOverride" Target="../theme/themeOverrid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104687231493706"/>
          <c:y val="0.17542176928158787"/>
          <c:w val="0.60129226278987113"/>
          <c:h val="0.77070770472326211"/>
        </c:manualLayout>
      </c:layout>
      <c:pie3DChart>
        <c:varyColors val="1"/>
        <c:ser>
          <c:idx val="0"/>
          <c:order val="0"/>
          <c:tx>
            <c:strRef>
              <c:f>'Табл к диагр 1'!$A$7</c:f>
              <c:strCache>
                <c:ptCount val="1"/>
                <c:pt idx="0">
                  <c:v>2021 год</c:v>
                </c:pt>
              </c:strCache>
            </c:strRef>
          </c:tx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3D30-46D1-99DF-D3DEFD000DB3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3D30-46D1-99DF-D3DEFD000DB3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3D30-46D1-99DF-D3DEFD000DB3}"/>
              </c:ext>
            </c:extLst>
          </c:dPt>
          <c:dPt>
            <c:idx val="3"/>
            <c:bubble3D val="0"/>
            <c:spPr>
              <a:solidFill>
                <a:srgbClr val="9933FF"/>
              </a:solidFill>
            </c:spPr>
            <c:extLst>
              <c:ext xmlns:c16="http://schemas.microsoft.com/office/drawing/2014/chart" uri="{C3380CC4-5D6E-409C-BE32-E72D297353CC}">
                <c16:uniqueId val="{00000007-3D30-46D1-99DF-D3DEFD000DB3}"/>
              </c:ext>
            </c:extLst>
          </c:dPt>
          <c:dPt>
            <c:idx val="4"/>
            <c:bubble3D val="0"/>
            <c:spPr>
              <a:solidFill>
                <a:srgbClr val="66FFFF"/>
              </a:solidFill>
            </c:spPr>
            <c:extLst>
              <c:ext xmlns:c16="http://schemas.microsoft.com/office/drawing/2014/chart" uri="{C3380CC4-5D6E-409C-BE32-E72D297353CC}">
                <c16:uniqueId val="{00000009-3D30-46D1-99DF-D3DEFD000DB3}"/>
              </c:ext>
            </c:extLst>
          </c:dPt>
          <c:dPt>
            <c:idx val="5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B-3D30-46D1-99DF-D3DEFD000DB3}"/>
              </c:ext>
            </c:extLst>
          </c:dPt>
          <c:dLbls>
            <c:dLbl>
              <c:idx val="0"/>
              <c:layout>
                <c:manualLayout>
                  <c:x val="7.7187218155378595E-4"/>
                  <c:y val="-3.570676582093904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/>
                      <a:t>Подоходный налог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 smtClean="0"/>
                      <a:t>14</a:t>
                    </a:r>
                    <a:r>
                      <a:rPr lang="ru-RU" baseline="0" dirty="0" smtClean="0"/>
                      <a:t> 588</a:t>
                    </a:r>
                    <a:r>
                      <a:rPr lang="ru-RU" dirty="0" smtClean="0"/>
                      <a:t>,4 </a:t>
                    </a:r>
                    <a:r>
                      <a:rPr lang="ru-RU" dirty="0"/>
                      <a:t>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D30-46D1-99DF-D3DEFD000DB3}"/>
                </c:ext>
              </c:extLst>
            </c:dLbl>
            <c:dLbl>
              <c:idx val="1"/>
              <c:layout>
                <c:manualLayout>
                  <c:x val="2.8741981618226359E-2"/>
                  <c:y val="3.5840028447701892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/>
                      <a:t>Налог</a:t>
                    </a:r>
                    <a:r>
                      <a:rPr lang="ru-RU" baseline="0" dirty="0"/>
                      <a:t> на добавленную стоимость 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baseline="0" dirty="0"/>
                      <a:t>6 </a:t>
                    </a:r>
                    <a:r>
                      <a:rPr lang="ru-RU" baseline="0" dirty="0" smtClean="0"/>
                      <a:t>802</a:t>
                    </a:r>
                    <a:r>
                      <a:rPr lang="ru-RU" dirty="0" smtClean="0"/>
                      <a:t>,9 </a:t>
                    </a:r>
                    <a:r>
                      <a:rPr lang="ru-RU" dirty="0"/>
                      <a:t>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653792141973738"/>
                      <c:h val="0.130607903178769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3D30-46D1-99DF-D3DEFD000DB3}"/>
                </c:ext>
              </c:extLst>
            </c:dLbl>
            <c:dLbl>
              <c:idx val="2"/>
              <c:layout>
                <c:manualLayout>
                  <c:x val="-2.1489717684851521E-2"/>
                  <c:y val="5.2658501020705677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/>
                      <a:t>Налоги</a:t>
                    </a:r>
                    <a:r>
                      <a:rPr lang="ru-RU" baseline="0" dirty="0"/>
                      <a:t> на собственность</a:t>
                    </a:r>
                    <a:endParaRPr lang="ru-RU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 smtClean="0"/>
                      <a:t>2</a:t>
                    </a:r>
                    <a:r>
                      <a:rPr lang="ru-RU" baseline="0" dirty="0" smtClean="0"/>
                      <a:t> 912</a:t>
                    </a:r>
                    <a:r>
                      <a:rPr lang="ru-RU" dirty="0" smtClean="0"/>
                      <a:t>,5 </a:t>
                    </a:r>
                    <a:r>
                      <a:rPr lang="ru-RU" dirty="0"/>
                      <a:t>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D30-46D1-99DF-D3DEFD000DB3}"/>
                </c:ext>
              </c:extLst>
            </c:dLbl>
            <c:dLbl>
              <c:idx val="3"/>
              <c:layout>
                <c:manualLayout>
                  <c:x val="-5.4413598598687815E-2"/>
                  <c:y val="-3.7125984251968505E-3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/>
                      <a:t>Другие</a:t>
                    </a:r>
                    <a:r>
                      <a:rPr lang="ru-RU" baseline="0" dirty="0"/>
                      <a:t> налоги от выручки от реализации товаров (работ, услуг)</a:t>
                    </a:r>
                    <a:endParaRPr lang="ru-RU" dirty="0"/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 smtClean="0"/>
                      <a:t>3</a:t>
                    </a:r>
                    <a:r>
                      <a:rPr lang="ru-RU" baseline="0" dirty="0" smtClean="0"/>
                      <a:t> 079</a:t>
                    </a:r>
                    <a:r>
                      <a:rPr lang="ru-RU" dirty="0" smtClean="0"/>
                      <a:t>,6 </a:t>
                    </a:r>
                    <a:r>
                      <a:rPr lang="ru-RU" dirty="0"/>
                      <a:t>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D30-46D1-99DF-D3DEFD000DB3}"/>
                </c:ext>
              </c:extLst>
            </c:dLbl>
            <c:dLbl>
              <c:idx val="4"/>
              <c:layout>
                <c:manualLayout>
                  <c:x val="8.693896687019172E-3"/>
                  <c:y val="-0.12482691746864975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baseline="0" dirty="0"/>
                      <a:t>Прочие налоговые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baseline="0" dirty="0" smtClean="0"/>
                      <a:t>274,1</a:t>
                    </a:r>
                    <a:r>
                      <a:rPr lang="ru-RU" dirty="0" smtClean="0"/>
                      <a:t> </a:t>
                    </a:r>
                    <a:r>
                      <a:rPr lang="ru-RU" dirty="0"/>
                      <a:t>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D30-46D1-99DF-D3DEFD000DB3}"/>
                </c:ext>
              </c:extLst>
            </c:dLbl>
            <c:dLbl>
              <c:idx val="5"/>
              <c:layout>
                <c:manualLayout>
                  <c:x val="0.30370808139675393"/>
                  <c:y val="-8.4275007290755322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/>
                      <a:t>Неналоговые</a:t>
                    </a:r>
                    <a:r>
                      <a:rPr lang="ru-RU" baseline="0" dirty="0"/>
                      <a:t>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 dirty="0"/>
                      <a:t>2</a:t>
                    </a:r>
                    <a:r>
                      <a:rPr lang="ru-RU" baseline="0" dirty="0"/>
                      <a:t> </a:t>
                    </a:r>
                    <a:r>
                      <a:rPr lang="ru-RU" baseline="0" dirty="0" smtClean="0"/>
                      <a:t>756</a:t>
                    </a:r>
                    <a:r>
                      <a:rPr lang="ru-RU" dirty="0" smtClean="0"/>
                      <a:t>,6 </a:t>
                    </a:r>
                    <a:r>
                      <a:rPr lang="ru-RU" dirty="0"/>
                      <a:t>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D30-46D1-99DF-D3DEFD000DB3}"/>
                </c:ext>
              </c:extLst>
            </c:dLbl>
            <c:dLbl>
              <c:idx val="6"/>
              <c:layout>
                <c:manualLayout>
                  <c:x val="0.20691796497502343"/>
                  <c:y val="-3.3495779669889883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/>
                      <a:t>Неналоговые доходы</a:t>
                    </a:r>
                  </a:p>
                  <a:p>
                    <a:pPr>
                      <a:defRPr sz="1400">
                        <a:latin typeface="Times New Roman" panose="02020603050405020304" pitchFamily="18" charset="0"/>
                        <a:cs typeface="Times New Roman" panose="02020603050405020304" pitchFamily="18" charset="0"/>
                      </a:defRPr>
                    </a:pPr>
                    <a:r>
                      <a:rPr lang="ru-RU"/>
                      <a:t>1 807,2 тыс.рублей</a:t>
                    </a:r>
                  </a:p>
                </c:rich>
              </c:tx>
              <c:spPr/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3D30-46D1-99DF-D3DEFD000DB3}"/>
                </c:ext>
              </c:extLst>
            </c:dLbl>
            <c:spPr>
              <a:noFill/>
              <a:ln w="25400">
                <a:noFill/>
              </a:ln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'Табл к диагр 1'!$B$6:$G$6</c:f>
              <c:strCache>
                <c:ptCount val="6"/>
                <c:pt idx="0">
                  <c:v>Подоходный налог</c:v>
                </c:pt>
                <c:pt idx="1">
                  <c:v>НДС</c:v>
                </c:pt>
                <c:pt idx="2">
                  <c:v>Налоги на собственность</c:v>
                </c:pt>
                <c:pt idx="3">
                  <c:v>Другие налоги от выручки
от реализации товаров (работ, услуг)</c:v>
                </c:pt>
                <c:pt idx="4">
                  <c:v>Прочие 
налоговые доходы</c:v>
                </c:pt>
                <c:pt idx="5">
                  <c:v>Неналоговые 
доходы</c:v>
                </c:pt>
              </c:strCache>
            </c:strRef>
          </c:cat>
          <c:val>
            <c:numRef>
              <c:f>'Табл к диагр 1'!$B$7:$G$7</c:f>
              <c:numCache>
                <c:formatCode>0.0</c:formatCode>
                <c:ptCount val="6"/>
                <c:pt idx="0">
                  <c:v>14588.4</c:v>
                </c:pt>
                <c:pt idx="1">
                  <c:v>6802.9</c:v>
                </c:pt>
                <c:pt idx="2">
                  <c:v>2912.5</c:v>
                </c:pt>
                <c:pt idx="3">
                  <c:v>3079.6</c:v>
                </c:pt>
                <c:pt idx="4">
                  <c:v>274.10000000000002</c:v>
                </c:pt>
                <c:pt idx="5">
                  <c:v>2756.6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D30-46D1-99DF-D3DEFD000D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5400"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1">
    <c:autoUpdate val="0"/>
  </c:externalData>
  <c:userShapes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8567330464013684E-2"/>
          <c:y val="9.3326891686739244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 к диагр 4'!$A$6</c:f>
              <c:strCache>
                <c:ptCount val="1"/>
                <c:pt idx="0">
                  <c:v>2020 год</c:v>
                </c:pt>
              </c:strCache>
            </c:strRef>
          </c:tx>
          <c:spPr>
            <a:solidFill>
              <a:srgbClr val="FF9900"/>
            </a:solidFill>
          </c:spPr>
          <c:invertIfNegative val="0"/>
          <c:dLbls>
            <c:dLbl>
              <c:idx val="0"/>
              <c:layout>
                <c:manualLayout>
                  <c:x val="-1.105486554931027E-2"/>
                  <c:y val="-2.0701932214335757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9113-402B-A1A8-A5B0BA1EF465}"/>
                </c:ext>
              </c:extLst>
            </c:dLbl>
            <c:dLbl>
              <c:idx val="1"/>
              <c:layout>
                <c:manualLayout>
                  <c:x val="-2.7694147716313356E-3"/>
                  <c:y val="-2.4502273411050986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113-402B-A1A8-A5B0BA1EF465}"/>
                </c:ext>
              </c:extLst>
            </c:dLbl>
            <c:dLbl>
              <c:idx val="2"/>
              <c:layout>
                <c:manualLayout>
                  <c:x val="2.9083548875376911E-3"/>
                  <c:y val="-1.2630358705161856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9113-402B-A1A8-A5B0BA1EF465}"/>
                </c:ext>
              </c:extLst>
            </c:dLbl>
            <c:dLbl>
              <c:idx val="3"/>
              <c:layout>
                <c:manualLayout>
                  <c:x val="-4.8309268557605069E-3"/>
                  <c:y val="-9.8292505103530076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113-402B-A1A8-A5B0BA1EF465}"/>
                </c:ext>
              </c:extLst>
            </c:dLbl>
            <c:dLbl>
              <c:idx val="4"/>
              <c:layout>
                <c:manualLayout>
                  <c:x val="6.923555673276939E-3"/>
                  <c:y val="-2.2909011373579663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9113-402B-A1A8-A5B0BA1EF465}"/>
                </c:ext>
              </c:extLst>
            </c:dLbl>
            <c:dLbl>
              <c:idx val="5"/>
              <c:layout>
                <c:manualLayout>
                  <c:x val="1.3654618992048281E-3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113-402B-A1A8-A5B0BA1EF465}"/>
                </c:ext>
              </c:extLst>
            </c:dLbl>
            <c:dLbl>
              <c:idx val="6"/>
              <c:layout>
                <c:manualLayout>
                  <c:x val="-5.5214118402966365E-3"/>
                  <c:y val="-1.4441066253716984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113-402B-A1A8-A5B0BA1EF465}"/>
                </c:ext>
              </c:extLst>
            </c:dLbl>
            <c:dLbl>
              <c:idx val="7"/>
              <c:layout>
                <c:manualLayout>
                  <c:x val="-1.5020080891253109E-2"/>
                  <c:y val="-1.0445468813202283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113-402B-A1A8-A5B0BA1EF46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 к диагр 4'!$B$5:$G$5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'Табл к диагр 4'!$B$6:$G$6</c:f>
              <c:numCache>
                <c:formatCode>#,##0.0</c:formatCode>
                <c:ptCount val="6"/>
                <c:pt idx="0">
                  <c:v>13134.7</c:v>
                </c:pt>
                <c:pt idx="1">
                  <c:v>6407.2</c:v>
                </c:pt>
                <c:pt idx="2">
                  <c:v>3002.4</c:v>
                </c:pt>
                <c:pt idx="3">
                  <c:v>2694.2</c:v>
                </c:pt>
                <c:pt idx="4">
                  <c:v>339.7</c:v>
                </c:pt>
                <c:pt idx="5">
                  <c:v>2395.4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113-402B-A1A8-A5B0BA1EF465}"/>
            </c:ext>
          </c:extLst>
        </c:ser>
        <c:ser>
          <c:idx val="1"/>
          <c:order val="1"/>
          <c:tx>
            <c:strRef>
              <c:f>'Табл к диагр 4'!$A$7</c:f>
              <c:strCache>
                <c:ptCount val="1"/>
                <c:pt idx="0">
                  <c:v>2021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3230895736554877E-2"/>
                  <c:y val="-1.2392931888470028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9113-402B-A1A8-A5B0BA1EF465}"/>
                </c:ext>
              </c:extLst>
            </c:dLbl>
            <c:dLbl>
              <c:idx val="1"/>
              <c:layout>
                <c:manualLayout>
                  <c:x val="2.2208987072507975E-2"/>
                  <c:y val="-1.9103382910469525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9113-402B-A1A8-A5B0BA1EF465}"/>
                </c:ext>
              </c:extLst>
            </c:dLbl>
            <c:dLbl>
              <c:idx val="2"/>
              <c:layout>
                <c:manualLayout>
                  <c:x val="2.6328518555498847E-2"/>
                  <c:y val="-1.286745406824147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9113-402B-A1A8-A5B0BA1EF465}"/>
                </c:ext>
              </c:extLst>
            </c:dLbl>
            <c:dLbl>
              <c:idx val="3"/>
              <c:layout>
                <c:manualLayout>
                  <c:x val="2.1826222459949425E-2"/>
                  <c:y val="-1.516068824730242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9113-402B-A1A8-A5B0BA1EF465}"/>
                </c:ext>
              </c:extLst>
            </c:dLbl>
            <c:dLbl>
              <c:idx val="4"/>
              <c:layout>
                <c:manualLayout>
                  <c:x val="1.7392436545265278E-2"/>
                  <c:y val="-1.9412122435370866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9113-402B-A1A8-A5B0BA1EF465}"/>
                </c:ext>
              </c:extLst>
            </c:dLbl>
            <c:dLbl>
              <c:idx val="5"/>
              <c:layout>
                <c:manualLayout>
                  <c:x val="2.1578409713647231E-2"/>
                  <c:y val="-1.4203849518810284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9113-402B-A1A8-A5B0BA1EF465}"/>
                </c:ext>
              </c:extLst>
            </c:dLbl>
            <c:dLbl>
              <c:idx val="6"/>
              <c:layout>
                <c:manualLayout>
                  <c:x val="1.2235936333779857E-2"/>
                  <c:y val="-2.9058307264897658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113-402B-A1A8-A5B0BA1EF465}"/>
                </c:ext>
              </c:extLst>
            </c:dLbl>
            <c:dLbl>
              <c:idx val="7"/>
              <c:layout>
                <c:manualLayout>
                  <c:x val="9.5582332944337961E-3"/>
                  <c:y val="-1.2534562575842739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113-402B-A1A8-A5B0BA1EF465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 к диагр 4'!$B$5:$G$5</c:f>
              <c:strCache>
                <c:ptCount val="6"/>
                <c:pt idx="0">
                  <c:v>Подоходный 
налог</c:v>
                </c:pt>
                <c:pt idx="1">
                  <c:v>НДС</c:v>
                </c:pt>
                <c:pt idx="2">
                  <c:v>Налоги на 
собственность</c:v>
                </c:pt>
                <c:pt idx="3">
                  <c:v>Другие налоги 
от выручки от реализации</c:v>
                </c:pt>
                <c:pt idx="4">
                  <c:v>Прочие 
налоговые доходы </c:v>
                </c:pt>
                <c:pt idx="5">
                  <c:v>Неналоговые доходы</c:v>
                </c:pt>
              </c:strCache>
            </c:strRef>
          </c:cat>
          <c:val>
            <c:numRef>
              <c:f>'Табл к диагр 4'!$B$7:$G$7</c:f>
              <c:numCache>
                <c:formatCode>#,##0.0</c:formatCode>
                <c:ptCount val="6"/>
                <c:pt idx="0">
                  <c:v>14588.4</c:v>
                </c:pt>
                <c:pt idx="1">
                  <c:v>6802.9</c:v>
                </c:pt>
                <c:pt idx="2">
                  <c:v>2912.5</c:v>
                </c:pt>
                <c:pt idx="3">
                  <c:v>3079.6</c:v>
                </c:pt>
                <c:pt idx="4">
                  <c:v>274.10000000000002</c:v>
                </c:pt>
                <c:pt idx="5">
                  <c:v>2756.6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1-9113-402B-A1A8-A5B0BA1EF4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0077032"/>
        <c:axId val="1"/>
        <c:axId val="0"/>
      </c:bar3DChart>
      <c:catAx>
        <c:axId val="31007703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#,##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100" b="0" i="0" u="none" strike="noStrike" baseline="0">
                <a:solidFill>
                  <a:srgbClr val="000000"/>
                </a:solidFill>
                <a:latin typeface="Times New Roman" pitchFamily="18" charset="0"/>
                <a:ea typeface="Calibri"/>
                <a:cs typeface="Times New Roman" pitchFamily="18" charset="0"/>
              </a:defRPr>
            </a:pPr>
            <a:endParaRPr lang="ru-RU"/>
          </a:p>
        </c:txPr>
        <c:crossAx val="310077032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4185479638508356"/>
          <c:y val="0.18629556722076407"/>
          <c:w val="0.11110858364954246"/>
          <c:h val="0.11758457276173812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15"/>
      <c:rotY val="20"/>
      <c:depthPercent val="10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1736693773933995E-2"/>
          <c:y val="9.956719528623667E-2"/>
          <c:w val="0.93143266511975853"/>
          <c:h val="0.7116468293231780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 и диагр'!$A$5</c:f>
              <c:strCache>
                <c:ptCount val="1"/>
                <c:pt idx="0">
                  <c:v>2020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2394045006669248E-2"/>
                  <c:y val="-1.2405812767943827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0FF-4907-834F-3F8F980FD33A}"/>
                </c:ext>
              </c:extLst>
            </c:dLbl>
            <c:dLbl>
              <c:idx val="1"/>
              <c:layout>
                <c:manualLayout>
                  <c:x val="-1.0929069317155028E-2"/>
                  <c:y val="4.9790968016669612E-4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0FF-4907-834F-3F8F980FD33A}"/>
                </c:ext>
              </c:extLst>
            </c:dLbl>
            <c:dLbl>
              <c:idx val="2"/>
              <c:layout>
                <c:manualLayout>
                  <c:x val="-1.1027924788090013E-2"/>
                  <c:y val="-8.2546545956326441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40FF-4907-834F-3F8F980FD33A}"/>
                </c:ext>
              </c:extLst>
            </c:dLbl>
            <c:dLbl>
              <c:idx val="3"/>
              <c:layout>
                <c:manualLayout>
                  <c:x val="-5.731627296587927E-4"/>
                  <c:y val="-6.1255476998466262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40FF-4907-834F-3F8F980FD33A}"/>
                </c:ext>
              </c:extLst>
            </c:dLbl>
            <c:dLbl>
              <c:idx val="4"/>
              <c:layout>
                <c:manualLayout>
                  <c:x val="-1.2394045006669298E-2"/>
                  <c:y val="-4.2093022303569304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0FF-4907-834F-3F8F980FD33A}"/>
                </c:ext>
              </c:extLst>
            </c:dLbl>
            <c:dLbl>
              <c:idx val="5"/>
              <c:layout>
                <c:manualLayout>
                  <c:x val="-8.1967213114754103E-3"/>
                  <c:y val="-4.2188018229392119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40FF-4907-834F-3F8F980FD33A}"/>
                </c:ext>
              </c:extLst>
            </c:dLbl>
            <c:dLbl>
              <c:idx val="6"/>
              <c:layout>
                <c:manualLayout>
                  <c:x val="-6.8840769903762032E-3"/>
                  <c:y val="-1.1871101176888478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40FF-4907-834F-3F8F980FD33A}"/>
                </c:ext>
              </c:extLst>
            </c:dLbl>
            <c:dLbl>
              <c:idx val="7"/>
              <c:layout>
                <c:manualLayout>
                  <c:x val="-2.5955818022747159E-3"/>
                  <c:y val="-4.8448534331953777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40FF-4907-834F-3F8F980FD33A}"/>
                </c:ext>
              </c:extLst>
            </c:dLbl>
            <c:dLbl>
              <c:idx val="8"/>
              <c:layout>
                <c:manualLayout>
                  <c:x val="2.8916229221347331E-3"/>
                  <c:y val="4.8708085259271689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40FF-4907-834F-3F8F980FD33A}"/>
                </c:ext>
              </c:extLst>
            </c:dLbl>
            <c:dLbl>
              <c:idx val="9"/>
              <c:layout>
                <c:manualLayout>
                  <c:x val="-1.092896174863388E-2"/>
                  <c:y val="7.6268836391258615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40FF-4907-834F-3F8F980FD33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 и диагр'!$B$4:$J$4</c:f>
              <c:strCache>
                <c:ptCount val="9"/>
                <c:pt idx="0">
                  <c:v>УКПП "Коммунальник"</c:v>
                </c:pt>
                <c:pt idx="1">
                  <c:v>ОАО"Молочные 
горки"</c:v>
                </c:pt>
                <c:pt idx="2">
                  <c:v>ЧУПП "Прометей"</c:v>
                </c:pt>
                <c:pt idx="3">
                  <c:v>РУП "Учхоз БГСХА"</c:v>
                </c:pt>
                <c:pt idx="4">
                  <c:v>Горецкое райпо</c:v>
                </c:pt>
                <c:pt idx="5">
                  <c:v>ООО "Ремком"</c:v>
                </c:pt>
                <c:pt idx="6">
                  <c:v>ПТУП "Горецкий элеватор"</c:v>
                </c:pt>
                <c:pt idx="7">
                  <c:v>ОАО "Горкилен"</c:v>
                </c:pt>
                <c:pt idx="8">
                  <c:v>ОАО "Горецкая РАПТ"</c:v>
                </c:pt>
              </c:strCache>
            </c:strRef>
          </c:cat>
          <c:val>
            <c:numRef>
              <c:f>'Табл и диагр'!$B$5:$K$5</c:f>
              <c:numCache>
                <c:formatCode>0.0</c:formatCode>
                <c:ptCount val="10"/>
                <c:pt idx="0">
                  <c:v>954.5</c:v>
                </c:pt>
                <c:pt idx="1">
                  <c:v>974.3</c:v>
                </c:pt>
                <c:pt idx="2">
                  <c:v>687.9</c:v>
                </c:pt>
                <c:pt idx="3">
                  <c:v>691.7</c:v>
                </c:pt>
                <c:pt idx="4">
                  <c:v>407.6</c:v>
                </c:pt>
                <c:pt idx="5">
                  <c:v>370.9</c:v>
                </c:pt>
                <c:pt idx="6">
                  <c:v>308.60000000000002</c:v>
                </c:pt>
                <c:pt idx="7">
                  <c:v>377.6</c:v>
                </c:pt>
                <c:pt idx="8">
                  <c:v>475.1</c:v>
                </c:pt>
                <c:pt idx="9">
                  <c:v>378.5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40FF-4907-834F-3F8F980FD33A}"/>
            </c:ext>
          </c:extLst>
        </c:ser>
        <c:ser>
          <c:idx val="1"/>
          <c:order val="1"/>
          <c:tx>
            <c:strRef>
              <c:f>'Табл и диагр'!$A$6</c:f>
              <c:strCache>
                <c:ptCount val="1"/>
                <c:pt idx="0">
                  <c:v>2021 год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238407699037619E-2"/>
                  <c:y val="-4.3519983015453921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40FF-4907-834F-3F8F980FD33A}"/>
                </c:ext>
              </c:extLst>
            </c:dLbl>
            <c:dLbl>
              <c:idx val="1"/>
              <c:layout>
                <c:manualLayout>
                  <c:x val="4.2963943031711204E-3"/>
                  <c:y val="-1.0247603604931599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40FF-4907-834F-3F8F980FD33A}"/>
                </c:ext>
              </c:extLst>
            </c:dLbl>
            <c:dLbl>
              <c:idx val="2"/>
              <c:layout>
                <c:manualLayout>
                  <c:x val="1.5308398950131233E-2"/>
                  <c:y val="-1.079119434108994E-2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D-40FF-4907-834F-3F8F980FD33A}"/>
                </c:ext>
              </c:extLst>
            </c:dLbl>
            <c:dLbl>
              <c:idx val="3"/>
              <c:layout>
                <c:manualLayout>
                  <c:x val="2.203947944006994E-2"/>
                  <c:y val="-6.1255476998465586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E-40FF-4907-834F-3F8F980FD33A}"/>
                </c:ext>
              </c:extLst>
            </c:dLbl>
            <c:dLbl>
              <c:idx val="4"/>
              <c:layout>
                <c:manualLayout>
                  <c:x val="1.8872922134733055E-2"/>
                  <c:y val="-4.8184608950804647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40FF-4907-834F-3F8F980FD33A}"/>
                </c:ext>
              </c:extLst>
            </c:dLbl>
            <c:dLbl>
              <c:idx val="5"/>
              <c:layout>
                <c:manualLayout>
                  <c:x val="1.3271804139236693E-2"/>
                  <c:y val="-6.087273412196407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0-40FF-4907-834F-3F8F980FD33A}"/>
                </c:ext>
              </c:extLst>
            </c:dLbl>
            <c:dLbl>
              <c:idx val="6"/>
              <c:layout>
                <c:manualLayout>
                  <c:x val="1.3675415573053368E-2"/>
                  <c:y val="-9.5627018901578917E-3"/>
                </c:manualLayout>
              </c:layout>
              <c:spPr/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40FF-4907-834F-3F8F980FD33A}"/>
                </c:ext>
              </c:extLst>
            </c:dLbl>
            <c:dLbl>
              <c:idx val="7"/>
              <c:layout>
                <c:manualLayout>
                  <c:x val="1.2363407699037519E-2"/>
                  <c:y val="-3.1227184489236583E-2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2-40FF-4907-834F-3F8F980FD33A}"/>
                </c:ext>
              </c:extLst>
            </c:dLbl>
            <c:dLbl>
              <c:idx val="8"/>
              <c:layout>
                <c:manualLayout>
                  <c:x val="1.7759562841529953E-2"/>
                  <c:y val="-7.6268836391258615E-17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3-40FF-4907-834F-3F8F980FD33A}"/>
                </c:ext>
              </c:extLst>
            </c:dLbl>
            <c:dLbl>
              <c:idx val="9"/>
              <c:layout>
                <c:manualLayout>
                  <c:x val="2.0491803278688325E-2"/>
                  <c:y val="-4.1601664066563421E-3"/>
                </c:manualLayout>
              </c:layout>
              <c:spPr>
                <a:noFill/>
                <a:ln w="25400">
                  <a:noFill/>
                </a:ln>
              </c:spPr>
              <c:txPr>
                <a:bodyPr/>
                <a:lstStyle/>
                <a:p>
                  <a:pPr>
                    <a:defRPr sz="1400" b="0" i="0" u="none" strike="noStrike" baseline="0">
                      <a:solidFill>
                        <a:srgbClr val="000000"/>
                      </a:solidFill>
                      <a:latin typeface="Times New Roman"/>
                      <a:ea typeface="Times New Roman"/>
                      <a:cs typeface="Times New Roman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4-40FF-4907-834F-3F8F980FD33A}"/>
                </c:ext>
              </c:extLst>
            </c:dLbl>
            <c:spPr>
              <a:noFill/>
              <a:ln w="25400">
                <a:noFill/>
              </a:ln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0" i="0" u="none" strike="noStrike" baseline="0">
                    <a:solidFill>
                      <a:srgbClr val="000000"/>
                    </a:solidFill>
                    <a:latin typeface="Times New Roman"/>
                    <a:ea typeface="Times New Roman"/>
                    <a:cs typeface="Times New Roman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 и диагр'!$B$4:$J$4</c:f>
              <c:strCache>
                <c:ptCount val="9"/>
                <c:pt idx="0">
                  <c:v>УКПП "Коммунальник"</c:v>
                </c:pt>
                <c:pt idx="1">
                  <c:v>ОАО"Молочные 
горки"</c:v>
                </c:pt>
                <c:pt idx="2">
                  <c:v>ЧУПП "Прометей"</c:v>
                </c:pt>
                <c:pt idx="3">
                  <c:v>РУП "Учхоз БГСХА"</c:v>
                </c:pt>
                <c:pt idx="4">
                  <c:v>Горецкое райпо</c:v>
                </c:pt>
                <c:pt idx="5">
                  <c:v>ООО "Ремком"</c:v>
                </c:pt>
                <c:pt idx="6">
                  <c:v>ПТУП "Горецкий элеватор"</c:v>
                </c:pt>
                <c:pt idx="7">
                  <c:v>ОАО "Горкилен"</c:v>
                </c:pt>
                <c:pt idx="8">
                  <c:v>ОАО "Горецкая РАПТ"</c:v>
                </c:pt>
              </c:strCache>
            </c:strRef>
          </c:cat>
          <c:val>
            <c:numRef>
              <c:f>'Табл и диагр'!$B$6:$K$6</c:f>
              <c:numCache>
                <c:formatCode>0.0</c:formatCode>
                <c:ptCount val="10"/>
                <c:pt idx="0">
                  <c:v>1044.9000000000001</c:v>
                </c:pt>
                <c:pt idx="1">
                  <c:v>1027</c:v>
                </c:pt>
                <c:pt idx="2">
                  <c:v>661.9</c:v>
                </c:pt>
                <c:pt idx="3">
                  <c:v>688.8</c:v>
                </c:pt>
                <c:pt idx="4">
                  <c:v>302.3</c:v>
                </c:pt>
                <c:pt idx="5">
                  <c:v>427.8</c:v>
                </c:pt>
                <c:pt idx="6">
                  <c:v>405.6</c:v>
                </c:pt>
                <c:pt idx="7">
                  <c:v>365.3</c:v>
                </c:pt>
                <c:pt idx="8">
                  <c:v>514.29999999999995</c:v>
                </c:pt>
                <c:pt idx="9">
                  <c:v>436.9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5-40FF-4907-834F-3F8F980FD3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310906792"/>
        <c:axId val="1"/>
        <c:axId val="0"/>
      </c:bar3DChart>
      <c:catAx>
        <c:axId val="310906792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/>
        <c:numFmt formatCode="0.0" sourceLinked="1"/>
        <c:majorTickMark val="out"/>
        <c:minorTickMark val="none"/>
        <c:tickLblPos val="nextTo"/>
        <c:txPr>
          <a:bodyPr rot="0" vert="horz"/>
          <a:lstStyle/>
          <a:p>
            <a:pPr>
              <a:defRPr sz="1200" b="0" i="0" u="none" strike="noStrike" baseline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</a:defRPr>
            </a:pPr>
            <a:endParaRPr lang="ru-RU"/>
          </a:p>
        </c:txPr>
        <c:crossAx val="310906792"/>
        <c:crossesAt val="1"/>
        <c:crossBetween val="between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7267963692038496"/>
          <c:y val="0.2061604266783941"/>
          <c:w val="0.11801596675415571"/>
          <c:h val="9.5044050021004675E-2"/>
        </c:manualLayout>
      </c:layout>
      <c:overlay val="0"/>
      <c:txPr>
        <a:bodyPr/>
        <a:lstStyle/>
        <a:p>
          <a:pPr>
            <a:defRPr sz="1400" b="0" i="0" u="none" strike="noStrike" baseline="0">
              <a:solidFill>
                <a:srgbClr val="000000"/>
              </a:solidFill>
              <a:latin typeface="Times New Roman"/>
              <a:ea typeface="Times New Roman"/>
              <a:cs typeface="Times New Roman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ru-RU"/>
    </a:p>
  </c:txPr>
  <c:externalData r:id="rId2">
    <c:autoUpdate val="0"/>
  </c:externalData>
  <c:userShapes r:id="rId3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РАСХОДОВ ПО ОТРАСЛЯМ БЮДЖЕТА</a:t>
            </a:r>
          </a:p>
          <a:p>
            <a: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ГОРЕЦКОГО РАЙОНА ЗА</a:t>
            </a:r>
            <a:r>
              <a:rPr lang="ru-RU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2021 ГОД</a:t>
            </a:r>
          </a:p>
        </c:rich>
      </c:tx>
      <c:layout/>
      <c:overlay val="1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131105025896065"/>
          <c:y val="0.14777586242916763"/>
          <c:w val="0.66082703035859558"/>
          <c:h val="0.7357883244230965"/>
        </c:manualLayout>
      </c:layout>
      <c:pie3DChart>
        <c:varyColors val="1"/>
        <c:ser>
          <c:idx val="0"/>
          <c:order val="0"/>
          <c:explosion val="6"/>
          <c:dPt>
            <c:idx val="0"/>
            <c:bubble3D val="0"/>
            <c:spPr>
              <a:solidFill>
                <a:srgbClr val="00B0F0"/>
              </a:solidFill>
            </c:spPr>
            <c:extLst>
              <c:ext xmlns:c16="http://schemas.microsoft.com/office/drawing/2014/chart" uri="{C3380CC4-5D6E-409C-BE32-E72D297353CC}">
                <c16:uniqueId val="{00000001-2CC3-4E59-8C97-DABDE3AEE18C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</c:spPr>
            <c:extLst>
              <c:ext xmlns:c16="http://schemas.microsoft.com/office/drawing/2014/chart" uri="{C3380CC4-5D6E-409C-BE32-E72D297353CC}">
                <c16:uniqueId val="{00000003-2CC3-4E59-8C97-DABDE3AEE18C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</c:spPr>
            <c:extLst>
              <c:ext xmlns:c16="http://schemas.microsoft.com/office/drawing/2014/chart" uri="{C3380CC4-5D6E-409C-BE32-E72D297353CC}">
                <c16:uniqueId val="{00000005-2CC3-4E59-8C97-DABDE3AEE18C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2CC3-4E59-8C97-DABDE3AEE18C}"/>
              </c:ext>
            </c:extLst>
          </c:dPt>
          <c:dPt>
            <c:idx val="4"/>
            <c:bubble3D val="0"/>
            <c:spPr>
              <a:solidFill>
                <a:srgbClr val="00FFFF"/>
              </a:solidFill>
            </c:spPr>
            <c:extLst>
              <c:ext xmlns:c16="http://schemas.microsoft.com/office/drawing/2014/chart" uri="{C3380CC4-5D6E-409C-BE32-E72D297353CC}">
                <c16:uniqueId val="{00000009-2CC3-4E59-8C97-DABDE3AEE18C}"/>
              </c:ext>
            </c:extLst>
          </c:dPt>
          <c:dPt>
            <c:idx val="5"/>
            <c:bubble3D val="0"/>
            <c:spPr>
              <a:solidFill>
                <a:srgbClr val="FFC000"/>
              </a:solidFill>
            </c:spPr>
            <c:extLst>
              <c:ext xmlns:c16="http://schemas.microsoft.com/office/drawing/2014/chart" uri="{C3380CC4-5D6E-409C-BE32-E72D297353CC}">
                <c16:uniqueId val="{0000000B-2CC3-4E59-8C97-DABDE3AEE18C}"/>
              </c:ext>
            </c:extLst>
          </c:dPt>
          <c:dPt>
            <c:idx val="6"/>
            <c:bubble3D val="0"/>
            <c:spPr>
              <a:solidFill>
                <a:srgbClr val="00FF00"/>
              </a:solidFill>
            </c:spPr>
            <c:extLst>
              <c:ext xmlns:c16="http://schemas.microsoft.com/office/drawing/2014/chart" uri="{C3380CC4-5D6E-409C-BE32-E72D297353CC}">
                <c16:uniqueId val="{0000000D-2CC3-4E59-8C97-DABDE3AEE18C}"/>
              </c:ext>
            </c:extLst>
          </c:dPt>
          <c:dPt>
            <c:idx val="7"/>
            <c:bubble3D val="0"/>
            <c:spPr>
              <a:solidFill>
                <a:srgbClr val="C00000"/>
              </a:solidFill>
            </c:spPr>
            <c:extLst>
              <c:ext xmlns:c16="http://schemas.microsoft.com/office/drawing/2014/chart" uri="{C3380CC4-5D6E-409C-BE32-E72D297353CC}">
                <c16:uniqueId val="{0000000F-2CC3-4E59-8C97-DABDE3AEE18C}"/>
              </c:ext>
            </c:extLst>
          </c:dPt>
          <c:dPt>
            <c:idx val="8"/>
            <c:bubble3D val="0"/>
            <c:spPr>
              <a:solidFill>
                <a:srgbClr val="002060"/>
              </a:solidFill>
            </c:spPr>
            <c:extLst>
              <c:ext xmlns:c16="http://schemas.microsoft.com/office/drawing/2014/chart" uri="{C3380CC4-5D6E-409C-BE32-E72D297353CC}">
                <c16:uniqueId val="{00000011-2CC3-4E59-8C97-DABDE3AEE18C}"/>
              </c:ext>
            </c:extLst>
          </c:dPt>
          <c:dLbls>
            <c:dLbl>
              <c:idx val="0"/>
              <c:layout>
                <c:manualLayout>
                  <c:x val="1.1615561228026563E-2"/>
                  <c:y val="-1.8540071780865489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Здравоохранение</a:t>
                    </a:r>
                  </a:p>
                  <a:p>
                    <a:r>
                      <a:rPr lang="ru-RU" dirty="0"/>
                      <a:t>21 272,3 тыс</a:t>
                    </a:r>
                    <a:r>
                      <a:rPr lang="ru-RU" dirty="0" smtClean="0"/>
                      <a:t>. рублей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2CC3-4E59-8C97-DABDE3AEE18C}"/>
                </c:ext>
              </c:extLst>
            </c:dLbl>
            <c:dLbl>
              <c:idx val="1"/>
              <c:layout>
                <c:manualLayout>
                  <c:x val="4.025710848643909E-2"/>
                  <c:y val="-0.16629367162438027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Физкультура</a:t>
                    </a:r>
                  </a:p>
                  <a:p>
                    <a:r>
                      <a:rPr lang="ru-RU" dirty="0"/>
                      <a:t>2 144,0 тыс</a:t>
                    </a:r>
                    <a:r>
                      <a:rPr lang="ru-RU" dirty="0" smtClean="0"/>
                      <a:t>. рублей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2CC3-4E59-8C97-DABDE3AEE18C}"/>
                </c:ext>
              </c:extLst>
            </c:dLbl>
            <c:dLbl>
              <c:idx val="2"/>
              <c:layout>
                <c:manualLayout>
                  <c:x val="3.1222112860892288E-2"/>
                  <c:y val="-7.585462233887437E-2"/>
                </c:manualLayout>
              </c:layout>
              <c:tx>
                <c:rich>
                  <a:bodyPr/>
                  <a:lstStyle/>
                  <a:p>
                    <a:r>
                      <a:rPr lang="ru-RU" dirty="0" smtClean="0"/>
                      <a:t>Культура</a:t>
                    </a:r>
                  </a:p>
                  <a:p>
                    <a:r>
                      <a:rPr lang="ru-RU" dirty="0" smtClean="0"/>
                      <a:t>2 101,4 тыс. рублей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2CC3-4E59-8C97-DABDE3AEE18C}"/>
                </c:ext>
              </c:extLst>
            </c:dLbl>
            <c:dLbl>
              <c:idx val="3"/>
              <c:layout>
                <c:manualLayout>
                  <c:x val="6.5581519720684114E-2"/>
                  <c:y val="2.4284405086854453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Образование</a:t>
                    </a:r>
                  </a:p>
                  <a:p>
                    <a:r>
                      <a:rPr lang="ru-RU" dirty="0"/>
                      <a:t>25 481,1 тыс</a:t>
                    </a:r>
                    <a:r>
                      <a:rPr lang="ru-RU" dirty="0" smtClean="0"/>
                      <a:t>. рублей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2CC3-4E59-8C97-DABDE3AEE18C}"/>
                </c:ext>
              </c:extLst>
            </c:dLbl>
            <c:dLbl>
              <c:idx val="4"/>
              <c:layout>
                <c:manualLayout>
                  <c:x val="2.7777777777777779E-3"/>
                  <c:y val="0.15175415573053369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Социальная</a:t>
                    </a:r>
                  </a:p>
                  <a:p>
                    <a:r>
                      <a:rPr lang="ru-RU" dirty="0"/>
                      <a:t>политика</a:t>
                    </a:r>
                  </a:p>
                  <a:p>
                    <a:r>
                      <a:rPr lang="ru-RU" dirty="0"/>
                      <a:t>2</a:t>
                    </a:r>
                    <a:r>
                      <a:rPr lang="ru-RU" baseline="0" dirty="0"/>
                      <a:t> 903,9</a:t>
                    </a:r>
                    <a:r>
                      <a:rPr lang="ru-RU" dirty="0"/>
                      <a:t>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2CC3-4E59-8C97-DABDE3AEE18C}"/>
                </c:ext>
              </c:extLst>
            </c:dLbl>
            <c:dLbl>
              <c:idx val="5"/>
              <c:layout>
                <c:manualLayout>
                  <c:x val="-1.4170345602804247E-4"/>
                  <c:y val="-1.381946229973763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Национальная</a:t>
                    </a:r>
                    <a:r>
                      <a:rPr lang="ru-RU" baseline="0" dirty="0"/>
                      <a:t> экономика</a:t>
                    </a:r>
                    <a:endParaRPr lang="ru-RU" dirty="0"/>
                  </a:p>
                  <a:p>
                    <a:r>
                      <a:rPr lang="ru-RU" dirty="0"/>
                      <a:t>1 877,3</a:t>
                    </a:r>
                  </a:p>
                  <a:p>
                    <a:r>
                      <a:rPr lang="ru-RU" dirty="0"/>
                      <a:t>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2CC3-4E59-8C97-DABDE3AEE18C}"/>
                </c:ext>
              </c:extLst>
            </c:dLbl>
            <c:dLbl>
              <c:idx val="6"/>
              <c:layout>
                <c:manualLayout>
                  <c:x val="5.3606762989922008E-3"/>
                  <c:y val="-5.436519353712140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Жилищно-коммунальные услуги и жилищное</a:t>
                    </a:r>
                    <a:r>
                      <a:rPr lang="ru-RU" baseline="0" dirty="0"/>
                      <a:t> строительство</a:t>
                    </a:r>
                    <a:endParaRPr lang="ru-RU" dirty="0"/>
                  </a:p>
                  <a:p>
                    <a:r>
                      <a:rPr lang="ru-RU" dirty="0"/>
                      <a:t>12 111,3 тыс</a:t>
                    </a:r>
                    <a:r>
                      <a:rPr lang="ru-RU" dirty="0" smtClean="0"/>
                      <a:t>. рублей</a:t>
                    </a:r>
                    <a:endParaRPr lang="ru-RU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0803466754155728"/>
                      <c:h val="0.1546296296296296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2CC3-4E59-8C97-DABDE3AEE18C}"/>
                </c:ext>
              </c:extLst>
            </c:dLbl>
            <c:dLbl>
              <c:idx val="7"/>
              <c:layout>
                <c:manualLayout>
                  <c:x val="2.2166119860017496E-2"/>
                  <c:y val="-2.2540974044911052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Общегосударственная</a:t>
                    </a:r>
                    <a:r>
                      <a:rPr lang="ru-RU" baseline="0" dirty="0"/>
                      <a:t> деятельность</a:t>
                    </a:r>
                    <a:endParaRPr lang="ru-RU" dirty="0"/>
                  </a:p>
                  <a:p>
                    <a:r>
                      <a:rPr lang="ru-RU" dirty="0"/>
                      <a:t>5 482,3тыс.рублей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F-2CC3-4E59-8C97-DABDE3AEE18C}"/>
                </c:ext>
              </c:extLst>
            </c:dLbl>
            <c:dLbl>
              <c:idx val="8"/>
              <c:layout>
                <c:manualLayout>
                  <c:x val="9.6776684164479446E-2"/>
                  <c:y val="-1.9744386118401867E-2"/>
                </c:manualLayout>
              </c:layout>
              <c:tx>
                <c:rich>
                  <a:bodyPr/>
                  <a:lstStyle/>
                  <a:p>
                    <a:r>
                      <a:rPr lang="ru-RU" dirty="0"/>
                      <a:t> Прочие отрасли</a:t>
                    </a:r>
                  </a:p>
                  <a:p>
                    <a:r>
                      <a:rPr lang="ru-RU" dirty="0"/>
                      <a:t>74,3 тыс.рублей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2CC3-4E59-8C97-DABDE3AEE1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(Лист1!$A$7:$A$11,Лист1!$A$13:$A$14,Лист1!$A$15,Лист1!$A$16)</c:f>
              <c:strCache>
                <c:ptCount val="9"/>
                <c:pt idx="0">
                  <c:v>Здравоохранение</c:v>
                </c:pt>
                <c:pt idx="1">
                  <c:v>Физкультура</c:v>
                </c:pt>
                <c:pt idx="2">
                  <c:v>Культура</c:v>
                </c:pt>
                <c:pt idx="3">
                  <c:v>Образование</c:v>
                </c:pt>
                <c:pt idx="4">
                  <c:v>Социальная политика</c:v>
                </c:pt>
                <c:pt idx="5">
                  <c:v>Национальная экономика</c:v>
                </c:pt>
                <c:pt idx="6">
                  <c:v>Жилищно-коммунальные услуги и жилищное строительство</c:v>
                </c:pt>
                <c:pt idx="7">
                  <c:v>Общегосударственная деятельность</c:v>
                </c:pt>
                <c:pt idx="8">
                  <c:v>Прочие отрасли</c:v>
                </c:pt>
              </c:strCache>
            </c:strRef>
          </c:cat>
          <c:val>
            <c:numRef>
              <c:f>(Лист1!$B$7:$B$11,Лист1!$B$13:$B$14,Лист1!$B$15,Лист1!$B$16)</c:f>
              <c:numCache>
                <c:formatCode>#,##0.0</c:formatCode>
                <c:ptCount val="9"/>
                <c:pt idx="0">
                  <c:v>21272.3</c:v>
                </c:pt>
                <c:pt idx="1">
                  <c:v>2144</c:v>
                </c:pt>
                <c:pt idx="2">
                  <c:v>2101.4</c:v>
                </c:pt>
                <c:pt idx="3">
                  <c:v>25481.1</c:v>
                </c:pt>
                <c:pt idx="4">
                  <c:v>2903.9</c:v>
                </c:pt>
                <c:pt idx="5">
                  <c:v>1877.3</c:v>
                </c:pt>
                <c:pt idx="6">
                  <c:v>12111.3</c:v>
                </c:pt>
                <c:pt idx="7">
                  <c:v>5482.3</c:v>
                </c:pt>
                <c:pt idx="8">
                  <c:v>74.3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2CC3-4E59-8C97-DABDE3AEE18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2000">
                <a:latin typeface="Times New Roman" pitchFamily="18" charset="0"/>
                <a:cs typeface="Times New Roman" pitchFamily="18" charset="0"/>
              </a:defRPr>
            </a:pPr>
            <a:r>
              <a:rPr lang="ru-RU" sz="1800">
                <a:latin typeface="Times New Roman" pitchFamily="18" charset="0"/>
                <a:cs typeface="Times New Roman" pitchFamily="18" charset="0"/>
              </a:rPr>
              <a:t>ВНЕБЮДЖЕТНЫЕ ДОХОДЫ ПО ОТРАСЛЯМ БЮДЖЕТА ГОРЕЦКОГО РАЙОНА</a:t>
            </a:r>
          </a:p>
        </c:rich>
      </c:tx>
      <c:layout>
        <c:manualLayout>
          <c:xMode val="edge"/>
          <c:yMode val="edge"/>
          <c:x val="0.2268198794352532"/>
          <c:y val="2.927011973092673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8.5299679174351217E-2"/>
          <c:y val="6.7164909541314863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исполнено за  2020 года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-1.2758092738407699E-3"/>
                  <c:y val="-4.902012248468941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0B5-49F4-9E5A-63265F577A50}"/>
                </c:ext>
              </c:extLst>
            </c:dLbl>
            <c:dLbl>
              <c:idx val="1"/>
              <c:layout>
                <c:manualLayout>
                  <c:x val="1.3942475940507436E-3"/>
                  <c:y val="-8.12467191601049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0B5-49F4-9E5A-63265F577A50}"/>
                </c:ext>
              </c:extLst>
            </c:dLbl>
            <c:dLbl>
              <c:idx val="2"/>
              <c:layout>
                <c:manualLayout>
                  <c:x val="-5.4661651574729846E-3"/>
                  <c:y val="-2.091146137918589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0B5-49F4-9E5A-63265F577A50}"/>
                </c:ext>
              </c:extLst>
            </c:dLbl>
            <c:dLbl>
              <c:idx val="3"/>
              <c:layout>
                <c:manualLayout>
                  <c:x val="1.383530183727034E-3"/>
                  <c:y val="-6.27617381160688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0B5-49F4-9E5A-63265F577A50}"/>
                </c:ext>
              </c:extLst>
            </c:dLbl>
            <c:dLbl>
              <c:idx val="4"/>
              <c:layout>
                <c:manualLayout>
                  <c:x val="2.890857392825897E-3"/>
                  <c:y val="-1.85185185185185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0B5-49F4-9E5A-63265F577A50}"/>
                </c:ext>
              </c:extLst>
            </c:dLbl>
            <c:dLbl>
              <c:idx val="5"/>
              <c:layout>
                <c:manualLayout>
                  <c:x val="1.3622313381561159E-3"/>
                  <c:y val="-6.274531615125420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0B5-49F4-9E5A-63265F577A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Здравоохранение</c:v>
                </c:pt>
                <c:pt idx="1">
                  <c:v>Сельское хозяйство</c:v>
                </c:pt>
                <c:pt idx="2">
                  <c:v>Физкультура</c:v>
                </c:pt>
                <c:pt idx="3">
                  <c:v>Культура</c:v>
                </c:pt>
                <c:pt idx="4">
                  <c:v>Образование</c:v>
                </c:pt>
                <c:pt idx="5">
                  <c:v>Социальная политика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735.96156000000008</c:v>
                </c:pt>
                <c:pt idx="1">
                  <c:v>391.12460999999996</c:v>
                </c:pt>
                <c:pt idx="2">
                  <c:v>132.91009</c:v>
                </c:pt>
                <c:pt idx="3">
                  <c:v>99.602109999999996</c:v>
                </c:pt>
                <c:pt idx="4">
                  <c:v>146.25126999999998</c:v>
                </c:pt>
                <c:pt idx="5">
                  <c:v>69.476609999999994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0B5-49F4-9E5A-63265F577A50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план  2021 года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2.8454724409448821E-3"/>
                  <c:y val="-3.0501603966170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30B5-49F4-9E5A-63265F577A50}"/>
                </c:ext>
              </c:extLst>
            </c:dLbl>
            <c:dLbl>
              <c:idx val="1"/>
              <c:layout>
                <c:manualLayout>
                  <c:x val="9.6831802274715655E-3"/>
                  <c:y val="-1.2310002916302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30B5-49F4-9E5A-63265F577A50}"/>
                </c:ext>
              </c:extLst>
            </c:dLbl>
            <c:dLbl>
              <c:idx val="2"/>
              <c:layout>
                <c:manualLayout>
                  <c:x val="1.1065835520559879E-2"/>
                  <c:y val="-4.66418780985716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30B5-49F4-9E5A-63265F577A50}"/>
                </c:ext>
              </c:extLst>
            </c:dLbl>
            <c:dLbl>
              <c:idx val="3"/>
              <c:layout>
                <c:manualLayout>
                  <c:x val="1.1088473315835521E-2"/>
                  <c:y val="-1.0217847769029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30B5-49F4-9E5A-63265F577A50}"/>
                </c:ext>
              </c:extLst>
            </c:dLbl>
            <c:dLbl>
              <c:idx val="4"/>
              <c:layout>
                <c:manualLayout>
                  <c:x val="5.6115485564303446E-3"/>
                  <c:y val="-1.04529017206183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30B5-49F4-9E5A-63265F577A50}"/>
                </c:ext>
              </c:extLst>
            </c:dLbl>
            <c:dLbl>
              <c:idx val="5"/>
              <c:layout>
                <c:manualLayout>
                  <c:x val="5.4623595867285676E-3"/>
                  <c:y val="-4.193113598296031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30B5-49F4-9E5A-63265F577A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>
                  <c:v>775.82380000000001</c:v>
                </c:pt>
                <c:pt idx="1">
                  <c:v>410.68114000000003</c:v>
                </c:pt>
                <c:pt idx="2">
                  <c:v>139.55634000000001</c:v>
                </c:pt>
                <c:pt idx="3">
                  <c:v>104.58328999999999</c:v>
                </c:pt>
                <c:pt idx="4">
                  <c:v>170.42693</c:v>
                </c:pt>
                <c:pt idx="5">
                  <c:v>72.950749999999999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30B5-49F4-9E5A-63265F577A50}"/>
            </c:ext>
          </c:extLst>
        </c:ser>
        <c:ser>
          <c:idx val="1"/>
          <c:order val="2"/>
          <c:tx>
            <c:strRef>
              <c:f>'Таблица в тысячах'!$F$2:$G$2</c:f>
              <c:strCache>
                <c:ptCount val="1"/>
                <c:pt idx="0">
                  <c:v>исполнено за  2021 год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dLbls>
            <c:dLbl>
              <c:idx val="0"/>
              <c:layout>
                <c:manualLayout>
                  <c:x val="1.0822397200349956E-2"/>
                  <c:y val="-8.1280256634587676E-3"/>
                </c:manualLayout>
              </c:layout>
              <c:tx>
                <c:rich>
                  <a:bodyPr/>
                  <a:lstStyle/>
                  <a:p>
                    <a:fld id="{2798C8D3-CA3D-45E0-9B3C-EE8F691D8F06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E-30B5-49F4-9E5A-63265F577A50}"/>
                </c:ext>
              </c:extLst>
            </c:dLbl>
            <c:dLbl>
              <c:idx val="1"/>
              <c:layout>
                <c:manualLayout>
                  <c:x val="1.783759842519685E-2"/>
                  <c:y val="-2.5723242927967339E-3"/>
                </c:manualLayout>
              </c:layout>
              <c:tx>
                <c:rich>
                  <a:bodyPr/>
                  <a:lstStyle/>
                  <a:p>
                    <a:fld id="{724FD788-2245-4531-AE0B-A147F2D4A6E0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F-30B5-49F4-9E5A-63265F577A50}"/>
                </c:ext>
              </c:extLst>
            </c:dLbl>
            <c:dLbl>
              <c:idx val="2"/>
              <c:layout>
                <c:manualLayout>
                  <c:x val="9.563425510768879E-3"/>
                  <c:y val="-6.2752479329122417E-3"/>
                </c:manualLayout>
              </c:layout>
              <c:tx>
                <c:rich>
                  <a:bodyPr/>
                  <a:lstStyle/>
                  <a:p>
                    <a:fld id="{FBE44CB2-8617-467A-9BDB-370F1F325823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0-30B5-49F4-9E5A-63265F577A50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fld id="{E2C2B604-3104-4310-A63E-DB45EBE2D405}" type="CELLRANGE">
                      <a:rPr lang="ru-RU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xForSave val="1"/>
                  <c15:showDataLabelsRange val="1"/>
                </c:ext>
                <c:ext xmlns:c16="http://schemas.microsoft.com/office/drawing/2014/chart" uri="{C3380CC4-5D6E-409C-BE32-E72D297353CC}">
                  <c16:uniqueId val="{00000011-30B5-49F4-9E5A-63265F577A50}"/>
                </c:ext>
              </c:extLst>
            </c:dLbl>
            <c:dLbl>
              <c:idx val="4"/>
              <c:layout>
                <c:manualLayout>
                  <c:x val="8.2089166604266302E-3"/>
                  <c:y val="-6.290875598354599E-3"/>
                </c:manualLayout>
              </c:layout>
              <c:tx>
                <c:rich>
                  <a:bodyPr/>
                  <a:lstStyle/>
                  <a:p>
                    <a:fld id="{9BC65E1F-9DF6-4D94-989D-63DFD9AA60F8}" type="CELLRANGE">
                      <a:rPr lang="en-US" dirty="0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2-30B5-49F4-9E5A-63265F577A50}"/>
                </c:ext>
              </c:extLst>
            </c:dLbl>
            <c:dLbl>
              <c:idx val="5"/>
              <c:layout>
                <c:manualLayout>
                  <c:x val="9.5733426964570347E-3"/>
                  <c:y val="-6.2761771349426629E-3"/>
                </c:manualLayout>
              </c:layout>
              <c:tx>
                <c:rich>
                  <a:bodyPr/>
                  <a:lstStyle/>
                  <a:p>
                    <a:fld id="{C119736B-1C13-4A23-9768-4BBC9928AD05}" type="CELLRANGE">
                      <a:rPr lang="en-US"/>
                      <a:pPr/>
                      <a:t>[ДИАПАЗОН ЯЧЕЕК]</a:t>
                    </a:fld>
                    <a:endParaRPr lang="ru-RU"/>
                  </a:p>
                </c:rich>
              </c:tx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13-30B5-49F4-9E5A-63265F577A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DataLabelsRange val="1"/>
                <c15:showLeaderLines val="0"/>
              </c:ext>
            </c:extLst>
          </c:dLbls>
          <c:val>
            <c:numRef>
              <c:f>'Таблица в тысячах'!$F$5:$F$10</c:f>
              <c:numCache>
                <c:formatCode>_-* #,##0.0_р_._-;\-* #,##0.0_р_._-;_-* "-"??_р_._-;_-@_-</c:formatCode>
                <c:ptCount val="6"/>
                <c:pt idx="0">
                  <c:v>783.15993999999989</c:v>
                </c:pt>
                <c:pt idx="1">
                  <c:v>445.48381000000001</c:v>
                </c:pt>
                <c:pt idx="2">
                  <c:v>228.82344000000001</c:v>
                </c:pt>
                <c:pt idx="3">
                  <c:v>153.17913000000001</c:v>
                </c:pt>
                <c:pt idx="4">
                  <c:v>373.25678999999997</c:v>
                </c:pt>
                <c:pt idx="5">
                  <c:v>73.440970000000007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'Таблица в тысячах'!$F$5:$F$10</c15:f>
                <c15:dlblRangeCache>
                  <c:ptCount val="6"/>
                  <c:pt idx="0">
                    <c:v> 783,2   </c:v>
                  </c:pt>
                  <c:pt idx="1">
                    <c:v> 445,5   </c:v>
                  </c:pt>
                  <c:pt idx="2">
                    <c:v> 228,8   </c:v>
                  </c:pt>
                  <c:pt idx="3">
                    <c:v> 153,2   </c:v>
                  </c:pt>
                  <c:pt idx="4">
                    <c:v> 373,3   </c:v>
                  </c:pt>
                  <c:pt idx="5">
                    <c:v> 73,4   </c:v>
                  </c:pt>
                </c15:dlblRangeCache>
              </c15:datalabelsRange>
            </c:ext>
            <c:ext xmlns:c16="http://schemas.microsoft.com/office/drawing/2014/chart" uri="{C3380CC4-5D6E-409C-BE32-E72D297353CC}">
              <c16:uniqueId val="{00000014-30B5-49F4-9E5A-63265F577A5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95602176"/>
        <c:axId val="95604096"/>
        <c:axId val="0"/>
      </c:bar3DChart>
      <c:catAx>
        <c:axId val="9560217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95604096"/>
        <c:crosses val="autoZero"/>
        <c:auto val="1"/>
        <c:lblAlgn val="ctr"/>
        <c:lblOffset val="100"/>
        <c:noMultiLvlLbl val="0"/>
      </c:catAx>
      <c:valAx>
        <c:axId val="956040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>
                    <a:latin typeface="Times New Roman" pitchFamily="18" charset="0"/>
                    <a:cs typeface="Times New Roman" pitchFamily="18" charset="0"/>
                  </a:defRPr>
                </a:pPr>
                <a:r>
                  <a:rPr lang="ru-RU">
                    <a:latin typeface="Times New Roman" pitchFamily="18" charset="0"/>
                    <a:cs typeface="Times New Roman" pitchFamily="18" charset="0"/>
                  </a:rPr>
                  <a:t>тыс.руб.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956021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5804591471299787"/>
          <c:y val="0.32175095814505156"/>
          <c:w val="0.23376042404034048"/>
          <c:h val="0.14948576682951278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>
                <a:effectLst/>
              </a:rPr>
              <a:t>ВЫПОЛНЕНИЕ МЕРОПРИЯТИЙ ПО ЭКОНОМИИ</a:t>
            </a:r>
            <a:r>
              <a:rPr lang="ru-RU" sz="1800" b="1" baseline="0">
                <a:effectLst/>
              </a:rPr>
              <a:t> БЮДЖЕТНЫХ СРЕДСТВ ПО ОТРАСЛЯМ БЮДЖЕТНОЙ СФЕРЫ </a:t>
            </a:r>
          </a:p>
          <a:p>
            <a:pPr>
              <a:defRPr sz="1800">
                <a:latin typeface="Times New Roman" pitchFamily="18" charset="0"/>
                <a:cs typeface="Times New Roman" pitchFamily="18" charset="0"/>
              </a:defRPr>
            </a:pPr>
            <a:r>
              <a:rPr lang="ru-RU" sz="1800" b="1" baseline="0">
                <a:effectLst/>
              </a:rPr>
              <a:t>ГОРЕЦКОГО РАЙОНА</a:t>
            </a:r>
            <a:endParaRPr lang="ru-RU" sz="1800">
              <a:effectLst/>
            </a:endParaRPr>
          </a:p>
        </c:rich>
      </c:tx>
      <c:layout>
        <c:manualLayout>
          <c:xMode val="edge"/>
          <c:yMode val="edge"/>
          <c:x val="0.2116998065463129"/>
          <c:y val="2.5081745027893738E-2"/>
        </c:manualLayout>
      </c:layout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9.348603501160431E-2"/>
          <c:y val="6.5075737424294247E-2"/>
          <c:w val="0.88425894199687838"/>
          <c:h val="0.8251652987630321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'Таблица в тысячах'!$B$2:$C$2</c:f>
              <c:strCache>
                <c:ptCount val="1"/>
                <c:pt idx="0">
                  <c:v> 2020 год</c:v>
                </c:pt>
              </c:strCache>
            </c:strRef>
          </c:tx>
          <c:spPr>
            <a:solidFill>
              <a:srgbClr val="00B050"/>
            </a:solidFill>
          </c:spPr>
          <c:invertIfNegative val="0"/>
          <c:dLbls>
            <c:dLbl>
              <c:idx val="0"/>
              <c:layout>
                <c:manualLayout>
                  <c:x val="-2.7378969104163357E-3"/>
                  <c:y val="-1.46405189179654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6977-4772-812E-54C817899C74}"/>
                </c:ext>
              </c:extLst>
            </c:dLbl>
            <c:dLbl>
              <c:idx val="1"/>
              <c:layout>
                <c:manualLayout>
                  <c:x val="2.7325405451461421E-3"/>
                  <c:y val="-1.67320275215503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977-4772-812E-54C817899C74}"/>
                </c:ext>
              </c:extLst>
            </c:dLbl>
            <c:dLbl>
              <c:idx val="2"/>
              <c:layout>
                <c:manualLayout>
                  <c:x val="1.366270272573071E-3"/>
                  <c:y val="-1.46408534519770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6977-4772-812E-54C817899C74}"/>
                </c:ext>
              </c:extLst>
            </c:dLbl>
            <c:dLbl>
              <c:idx val="3"/>
              <c:layout>
                <c:manualLayout>
                  <c:x val="5.4650810902922842E-3"/>
                  <c:y val="-1.2549020641162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6977-4772-812E-54C817899C74}"/>
                </c:ext>
              </c:extLst>
            </c:dLbl>
            <c:dLbl>
              <c:idx val="4"/>
              <c:layout>
                <c:manualLayout>
                  <c:x val="8.3786089238844126E-3"/>
                  <c:y val="-1.04575678040244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6977-4772-812E-54C817899C74}"/>
                </c:ext>
              </c:extLst>
            </c:dLbl>
            <c:dLbl>
              <c:idx val="5"/>
              <c:layout>
                <c:manualLayout>
                  <c:x val="5.4569858930869257E-3"/>
                  <c:y val="-1.0457442990554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977-4772-812E-54C817899C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тысячах'!$B$5:$B$10</c:f>
              <c:numCache>
                <c:formatCode>0.0</c:formatCode>
                <c:ptCount val="6"/>
                <c:pt idx="0">
                  <c:v>714.70081000000005</c:v>
                </c:pt>
                <c:pt idx="1">
                  <c:v>27.30799</c:v>
                </c:pt>
                <c:pt idx="2">
                  <c:v>148.66422</c:v>
                </c:pt>
                <c:pt idx="3">
                  <c:v>42.808019999999999</c:v>
                </c:pt>
                <c:pt idx="4">
                  <c:v>66.581240000000008</c:v>
                </c:pt>
                <c:pt idx="5">
                  <c:v>36.667290000000001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6977-4772-812E-54C817899C74}"/>
            </c:ext>
          </c:extLst>
        </c:ser>
        <c:ser>
          <c:idx val="2"/>
          <c:order val="1"/>
          <c:tx>
            <c:strRef>
              <c:f>'Таблица в тысячах'!$D$2:$E$2</c:f>
              <c:strCache>
                <c:ptCount val="1"/>
                <c:pt idx="0">
                  <c:v> 2021 год</c:v>
                </c:pt>
              </c:strCache>
            </c:strRef>
          </c:tx>
          <c:spPr>
            <a:solidFill>
              <a:srgbClr val="00B0F0"/>
            </a:solidFill>
          </c:spPr>
          <c:invertIfNegative val="0"/>
          <c:dLbls>
            <c:dLbl>
              <c:idx val="0"/>
              <c:layout>
                <c:manualLayout>
                  <c:x val="5.4730971128608922E-3"/>
                  <c:y val="-1.92315543890347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977-4772-812E-54C817899C74}"/>
                </c:ext>
              </c:extLst>
            </c:dLbl>
            <c:dLbl>
              <c:idx val="1"/>
              <c:layout>
                <c:manualLayout>
                  <c:x val="8.2032227383875955E-3"/>
                  <c:y val="-8.38613427981055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6977-4772-812E-54C817899C74}"/>
                </c:ext>
              </c:extLst>
            </c:dLbl>
            <c:dLbl>
              <c:idx val="2"/>
              <c:layout>
                <c:manualLayout>
                  <c:x val="9.5751356523209562E-3"/>
                  <c:y val="-2.09088293513220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9-6977-4772-812E-54C817899C74}"/>
                </c:ext>
              </c:extLst>
            </c:dLbl>
            <c:dLbl>
              <c:idx val="3"/>
              <c:layout>
                <c:manualLayout>
                  <c:x val="9.4960629921259851E-3"/>
                  <c:y val="-1.4173228346456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A-6977-4772-812E-54C817899C74}"/>
                </c:ext>
              </c:extLst>
            </c:dLbl>
            <c:dLbl>
              <c:idx val="4"/>
              <c:layout>
                <c:manualLayout>
                  <c:x val="4.0166229221347332E-3"/>
                  <c:y val="-7.895304753572470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B-6977-4772-812E-54C817899C74}"/>
                </c:ext>
              </c:extLst>
            </c:dLbl>
            <c:dLbl>
              <c:idx val="5"/>
              <c:layout>
                <c:manualLayout>
                  <c:x val="6.8373260439669771E-3"/>
                  <c:y val="-1.46454255437976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C-6977-4772-812E-54C817899C7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'Таблица в тысячах'!$A$5:$A$10</c:f>
              <c:strCache>
                <c:ptCount val="6"/>
                <c:pt idx="0">
                  <c:v>Образование</c:v>
                </c:pt>
                <c:pt idx="1">
                  <c:v>Культура</c:v>
                </c:pt>
                <c:pt idx="2">
                  <c:v>Здравоохранение</c:v>
                </c:pt>
                <c:pt idx="3">
                  <c:v>Физкультура</c:v>
                </c:pt>
                <c:pt idx="4">
                  <c:v>Социальная политика</c:v>
                </c:pt>
                <c:pt idx="5">
                  <c:v>Прочие</c:v>
                </c:pt>
              </c:strCache>
            </c:strRef>
          </c:cat>
          <c:val>
            <c:numRef>
              <c:f>'Таблица в тысячах'!$D$5:$D$10</c:f>
              <c:numCache>
                <c:formatCode>_-* #,##0.0_р_._-;\-* #,##0.0_р_._-;_-* "-"??_р_._-;_-@_-</c:formatCode>
                <c:ptCount val="6"/>
                <c:pt idx="0">
                  <c:v>476.27689000000004</c:v>
                </c:pt>
                <c:pt idx="1">
                  <c:v>30.613409999999998</c:v>
                </c:pt>
                <c:pt idx="2">
                  <c:v>145.65043</c:v>
                </c:pt>
                <c:pt idx="3">
                  <c:v>30.755509999999997</c:v>
                </c:pt>
                <c:pt idx="4">
                  <c:v>40.408809999999995</c:v>
                </c:pt>
                <c:pt idx="5">
                  <c:v>38.64808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977-4772-812E-54C817899C7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44734720"/>
        <c:axId val="44744704"/>
        <c:axId val="0"/>
      </c:bar3DChart>
      <c:catAx>
        <c:axId val="4473472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44744704"/>
        <c:crosses val="autoZero"/>
        <c:auto val="1"/>
        <c:lblAlgn val="ctr"/>
        <c:lblOffset val="100"/>
        <c:noMultiLvlLbl val="0"/>
      </c:catAx>
      <c:valAx>
        <c:axId val="44744704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 sz="11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ru-RU" sz="110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тыс.руб.</a:t>
                </a:r>
              </a:p>
            </c:rich>
          </c:tx>
          <c:layout/>
          <c:overlay val="0"/>
        </c:title>
        <c:numFmt formatCode="0.0" sourceLinked="1"/>
        <c:majorTickMark val="out"/>
        <c:minorTickMark val="none"/>
        <c:tickLblPos val="nextTo"/>
        <c:txPr>
          <a:bodyPr/>
          <a:lstStyle/>
          <a:p>
            <a:pPr>
              <a:defRPr>
                <a:latin typeface="Times New Roman" pitchFamily="18" charset="0"/>
                <a:cs typeface="Times New Roman" pitchFamily="18" charset="0"/>
              </a:defRPr>
            </a:pPr>
            <a:endParaRPr lang="ru-RU"/>
          </a:p>
        </c:txPr>
        <c:crossAx val="447347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2169619422572182"/>
          <c:y val="0.33247214931466901"/>
          <c:w val="0.11894739720034998"/>
          <c:h val="0.13914304461942259"/>
        </c:manualLayout>
      </c:layout>
      <c:overlay val="0"/>
      <c:txPr>
        <a:bodyPr/>
        <a:lstStyle/>
        <a:p>
          <a:pPr>
            <a:defRPr sz="1400">
              <a:latin typeface="Times New Roman" pitchFamily="18" charset="0"/>
              <a:cs typeface="Times New Roman" pitchFamily="18" charset="0"/>
            </a:defRPr>
          </a:pPr>
          <a:endParaRPr lang="ru-RU"/>
        </a:p>
      </c:txPr>
    </c:legend>
    <c:plotVisOnly val="1"/>
    <c:dispBlanksAs val="gap"/>
    <c:showDLblsOverMax val="0"/>
  </c:chart>
  <c:externalData r:id="rId2">
    <c:autoUpdate val="0"/>
  </c:externalData>
  <c:userShapes r:id="rId3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0.01176</cdr:x>
      <cdr:y>0.00564</cdr:y>
    </cdr:from>
    <cdr:to>
      <cdr:x>1</cdr:x>
      <cdr:y>0.12201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07504" y="38678"/>
          <a:ext cx="9036495" cy="79803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800" b="1" dirty="0">
              <a:latin typeface="Times New Roman" pitchFamily="18" charset="0"/>
              <a:cs typeface="Times New Roman" pitchFamily="18" charset="0"/>
            </a:rPr>
            <a:t>СТРУКТУРА СОБСТВЕННЫХ ДОХОДОВ БЮДЖЕТА </a:t>
          </a:r>
        </a:p>
        <a:p xmlns:a="http://schemas.openxmlformats.org/drawingml/2006/main">
          <a:pPr algn="ctr"/>
          <a:r>
            <a:rPr lang="ru-RU" sz="1800" b="1" dirty="0">
              <a:latin typeface="Times New Roman" pitchFamily="18" charset="0"/>
              <a:cs typeface="Times New Roman" pitchFamily="18" charset="0"/>
            </a:rPr>
            <a:t>ГОРЕЦКОГО РАЙОНА ЗА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2021 </a:t>
          </a:r>
          <a:r>
            <a:rPr lang="ru-RU" sz="1800" b="1" dirty="0">
              <a:latin typeface="Times New Roman" pitchFamily="18" charset="0"/>
              <a:cs typeface="Times New Roman" pitchFamily="18" charset="0"/>
            </a:rPr>
            <a:t>ГОД</a:t>
          </a:r>
        </a:p>
      </cdr:txBody>
    </cdr:sp>
  </cdr:relSizeAnchor>
  <cdr:relSizeAnchor xmlns:cdr="http://schemas.openxmlformats.org/drawingml/2006/chartDrawing">
    <cdr:from>
      <cdr:x>0.6575</cdr:x>
      <cdr:y>0.47242</cdr:y>
    </cdr:from>
    <cdr:to>
      <cdr:x>0.73783</cdr:x>
      <cdr:y>0.52758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012160" y="3239856"/>
          <a:ext cx="734537" cy="37828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4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8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0%</a:t>
          </a:r>
        </a:p>
      </cdr:txBody>
    </cdr:sp>
  </cdr:relSizeAnchor>
  <cdr:relSizeAnchor xmlns:cdr="http://schemas.openxmlformats.org/drawingml/2006/chartDrawing">
    <cdr:from>
      <cdr:x>0.37186</cdr:x>
      <cdr:y>0.63166</cdr:y>
    </cdr:from>
    <cdr:to>
      <cdr:x>0.4496</cdr:x>
      <cdr:y>0.69623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458161" y="3838224"/>
          <a:ext cx="724786" cy="3932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22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4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0.22463</cdr:x>
      <cdr:y>0.47875</cdr:y>
    </cdr:from>
    <cdr:to>
      <cdr:x>0.30656</cdr:x>
      <cdr:y>0.53507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087521" y="2904467"/>
          <a:ext cx="761401" cy="3416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9,6%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0.2795</cdr:x>
      <cdr:y>0.395</cdr:y>
    </cdr:from>
    <cdr:to>
      <cdr:x>0.35457</cdr:x>
      <cdr:y>0.44315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555776" y="2708920"/>
          <a:ext cx="686440" cy="3302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10,1%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0.311</cdr:x>
      <cdr:y>0.3425</cdr:y>
    </cdr:from>
    <cdr:to>
      <cdr:x>0.39205</cdr:x>
      <cdr:y>0.40482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2843808" y="2348880"/>
          <a:ext cx="741121" cy="4273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0,9%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0.4055</cdr:x>
      <cdr:y>0.3425</cdr:y>
    </cdr:from>
    <cdr:to>
      <cdr:x>0.48583</cdr:x>
      <cdr:y>0.39908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707904" y="2348880"/>
          <a:ext cx="734538" cy="38802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9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,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1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%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0.79925</cdr:x>
      <cdr:y>0.7625</cdr:y>
    </cdr:from>
    <cdr:to>
      <cdr:x>0.93734</cdr:x>
      <cdr:y>0.919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308304" y="5229200"/>
          <a:ext cx="1262695" cy="107327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>
              <a:latin typeface="Times New Roman" pitchFamily="18" charset="0"/>
              <a:cs typeface="Times New Roman" pitchFamily="18" charset="0"/>
            </a:rPr>
            <a:t>ВСЕГО:</a:t>
          </a:r>
        </a:p>
        <a:p xmlns:a="http://schemas.openxmlformats.org/drawingml/2006/main">
          <a:r>
            <a:rPr lang="ru-RU" sz="1600" b="1" dirty="0" smtClean="0">
              <a:latin typeface="Times New Roman" pitchFamily="18" charset="0"/>
              <a:cs typeface="Times New Roman" pitchFamily="18" charset="0"/>
            </a:rPr>
            <a:t>30 414,1</a:t>
          </a:r>
          <a:endParaRPr lang="ru-RU" sz="1600" b="1" dirty="0">
            <a:latin typeface="Times New Roman" pitchFamily="18" charset="0"/>
            <a:cs typeface="Times New Roman" pitchFamily="18" charset="0"/>
          </a:endParaRPr>
        </a:p>
        <a:p xmlns:a="http://schemas.openxmlformats.org/drawingml/2006/main">
          <a:r>
            <a:rPr lang="ru-RU" sz="1600" b="1" dirty="0">
              <a:latin typeface="Times New Roman" pitchFamily="18" charset="0"/>
              <a:cs typeface="Times New Roman" pitchFamily="18" charset="0"/>
            </a:rPr>
            <a:t>тыс.рублей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0.05645</cdr:x>
      <cdr:y>0.00154</cdr:y>
    </cdr:from>
    <cdr:to>
      <cdr:x>0.99358</cdr:x>
      <cdr:y>0.11674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5035" y="9338"/>
          <a:ext cx="8716135" cy="7003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ПОСТУПЛЕНИЕ СОБСТВЕННЫХ ДОХОДНЫХ ИСТОЧНИКОВ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БЮДЖЕТУ ГОРЕЦКОГО РАЙОНА</a:t>
          </a:r>
          <a:endParaRPr lang="ru-RU" sz="1800" b="1" i="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0.00642</cdr:x>
      <cdr:y>0.06585</cdr:y>
    </cdr:from>
    <cdr:to>
      <cdr:x>0.10024</cdr:x>
      <cdr:y>0.10695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200">
              <a:latin typeface="Times New Roman" pitchFamily="18" charset="0"/>
              <a:cs typeface="Times New Roman" pitchFamily="18" charset="0"/>
            </a:rPr>
            <a:t>тыс.руб.</a:t>
          </a:r>
        </a:p>
      </cdr:txBody>
    </cdr:sp>
  </cdr:relSizeAnchor>
  <cdr:relSizeAnchor xmlns:cdr="http://schemas.openxmlformats.org/drawingml/2006/chartDrawing">
    <cdr:from>
      <cdr:x>0.06325</cdr:x>
      <cdr:y>0.01072</cdr:y>
    </cdr:from>
    <cdr:to>
      <cdr:x>0.99358</cdr:x>
      <cdr:y>0.07376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588308" y="65169"/>
          <a:ext cx="8652861" cy="38323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0.00642</cdr:x>
      <cdr:y>0.06585</cdr:y>
    </cdr:from>
    <cdr:to>
      <cdr:x>0.08534</cdr:x>
      <cdr:y>0.10695</cdr:y>
    </cdr:to>
    <cdr:sp macro="" textlink="">
      <cdr:nvSpPr>
        <cdr:cNvPr id="5" name="TextBox 2"/>
        <cdr:cNvSpPr txBox="1"/>
      </cdr:nvSpPr>
      <cdr:spPr>
        <a:xfrm xmlns:a="http://schemas.openxmlformats.org/drawingml/2006/main">
          <a:off x="59712" y="400315"/>
          <a:ext cx="734038" cy="2498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0.10231</cdr:x>
      <cdr:y>0.82347</cdr:y>
    </cdr:from>
    <cdr:to>
      <cdr:x>0.20052</cdr:x>
      <cdr:y>0.97389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952501" y="5006041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Подоходный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налог  </a:t>
          </a:r>
        </a:p>
      </cdr:txBody>
    </cdr:sp>
  </cdr:relSizeAnchor>
  <cdr:relSizeAnchor xmlns:cdr="http://schemas.openxmlformats.org/drawingml/2006/chartDrawing">
    <cdr:from>
      <cdr:x>0.27163</cdr:x>
      <cdr:y>0.8255</cdr:y>
    </cdr:from>
    <cdr:to>
      <cdr:x>0.36984</cdr:x>
      <cdr:y>0.97591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2483769" y="5661248"/>
          <a:ext cx="898032" cy="1031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НДС</a:t>
          </a:r>
        </a:p>
      </cdr:txBody>
    </cdr:sp>
  </cdr:relSizeAnchor>
  <cdr:relSizeAnchor xmlns:cdr="http://schemas.openxmlformats.org/drawingml/2006/chartDrawing">
    <cdr:from>
      <cdr:x>0.40637</cdr:x>
      <cdr:y>0.815</cdr:y>
    </cdr:from>
    <cdr:to>
      <cdr:x>0.50459</cdr:x>
      <cdr:y>0.96541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3715820" y="5589240"/>
          <a:ext cx="898124" cy="103151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Налоги на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собственность</a:t>
          </a:r>
        </a:p>
      </cdr:txBody>
    </cdr:sp>
  </cdr:relSizeAnchor>
  <cdr:relSizeAnchor xmlns:cdr="http://schemas.openxmlformats.org/drawingml/2006/chartDrawing">
    <cdr:from>
      <cdr:x>0.52362</cdr:x>
      <cdr:y>0.8045</cdr:y>
    </cdr:from>
    <cdr:to>
      <cdr:x>0.70032</cdr:x>
      <cdr:y>0.95492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4788025" y="5517232"/>
          <a:ext cx="1615745" cy="103158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Другие налоги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от выручки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 от реализации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товаров (работ, услуг)</a:t>
          </a:r>
        </a:p>
      </cdr:txBody>
    </cdr:sp>
  </cdr:relSizeAnchor>
  <cdr:relSizeAnchor xmlns:cdr="http://schemas.openxmlformats.org/drawingml/2006/chartDrawing">
    <cdr:from>
      <cdr:x>0.71262</cdr:x>
      <cdr:y>0.7835</cdr:y>
    </cdr:from>
    <cdr:to>
      <cdr:x>0.81083</cdr:x>
      <cdr:y>0.93391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6516217" y="5373216"/>
          <a:ext cx="898032" cy="1031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Прочие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налоговые 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доходы</a:t>
          </a:r>
        </a:p>
      </cdr:txBody>
    </cdr:sp>
  </cdr:relSizeAnchor>
  <cdr:relSizeAnchor xmlns:cdr="http://schemas.openxmlformats.org/drawingml/2006/chartDrawing">
    <cdr:from>
      <cdr:x>0.83075</cdr:x>
      <cdr:y>0.773</cdr:y>
    </cdr:from>
    <cdr:to>
      <cdr:x>0.93914</cdr:x>
      <cdr:y>0.92341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596337" y="5301208"/>
          <a:ext cx="991119" cy="1031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Неналоговые</a:t>
          </a:r>
        </a:p>
        <a:p xmlns:a="http://schemas.openxmlformats.org/drawingml/2006/main">
          <a:pPr algn="ctr"/>
          <a:r>
            <a:rPr lang="ru-RU" sz="1400" dirty="0">
              <a:latin typeface="Times New Roman" pitchFamily="18" charset="0"/>
              <a:cs typeface="Times New Roman" pitchFamily="18" charset="0"/>
            </a:rPr>
            <a:t> доходы</a:t>
          </a:r>
        </a:p>
      </cdr:txBody>
    </cdr:sp>
  </cdr:relSizeAnchor>
  <cdr:relSizeAnchor xmlns:cdr="http://schemas.openxmlformats.org/drawingml/2006/chartDrawing">
    <cdr:from>
      <cdr:x>0.563</cdr:x>
      <cdr:y>0.1955</cdr:y>
    </cdr:from>
    <cdr:to>
      <cdr:x>0.76481</cdr:x>
      <cdr:y>0.24158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148065" y="1340768"/>
          <a:ext cx="1845350" cy="3160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27 973,6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тыс. рублей</a:t>
          </a:r>
        </a:p>
      </cdr:txBody>
    </cdr:sp>
  </cdr:relSizeAnchor>
  <cdr:relSizeAnchor xmlns:cdr="http://schemas.openxmlformats.org/drawingml/2006/chartDrawing">
    <cdr:from>
      <cdr:x>0.56225</cdr:x>
      <cdr:y>0.25192</cdr:y>
    </cdr:from>
    <cdr:to>
      <cdr:x>0.749</cdr:x>
      <cdr:y>0.31183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141215" y="1727667"/>
          <a:ext cx="1707642" cy="4108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30 414,1</a:t>
          </a:r>
          <a:r>
            <a:rPr lang="ru-RU" sz="1400" baseline="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тыс.</a:t>
          </a:r>
          <a:r>
            <a:rPr lang="en-US" sz="14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0.10409</cdr:x>
      <cdr:y>0.01701</cdr:y>
    </cdr:from>
    <cdr:to>
      <cdr:x>1</cdr:x>
      <cdr:y>0.17633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951799" y="116632"/>
          <a:ext cx="8192201" cy="109264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800" b="1" i="0" dirty="0">
              <a:latin typeface="Times New Roman" pitchFamily="18" charset="0"/>
              <a:cs typeface="Times New Roman" pitchFamily="18" charset="0"/>
            </a:rPr>
            <a:t>ПОСТУПЛЕНИЕ</a:t>
          </a:r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 НАЛОГОВ В РАЙОННЫЙ БЮДЖЕТ </a:t>
          </a:r>
        </a:p>
        <a:p xmlns:a="http://schemas.openxmlformats.org/drawingml/2006/main">
          <a:pPr algn="ctr"/>
          <a:r>
            <a:rPr lang="ru-RU" sz="1800" b="1" i="0" baseline="0" dirty="0">
              <a:latin typeface="Times New Roman" pitchFamily="18" charset="0"/>
              <a:cs typeface="Times New Roman" pitchFamily="18" charset="0"/>
            </a:rPr>
            <a:t>ПО ОСНОВНЫМ БЮДЖЕТООБРАЗУЮЩИМ ПРЕДПРИЯТИЯМ </a:t>
          </a:r>
        </a:p>
      </cdr:txBody>
    </cdr:sp>
  </cdr:relSizeAnchor>
  <cdr:relSizeAnchor xmlns:cdr="http://schemas.openxmlformats.org/drawingml/2006/chartDrawing">
    <cdr:from>
      <cdr:x>0.00642</cdr:x>
      <cdr:y>0.06585</cdr:y>
    </cdr:from>
    <cdr:to>
      <cdr:x>0.10024</cdr:x>
      <cdr:y>0.10695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409575"/>
          <a:ext cx="790576" cy="2571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itchFamily="18" charset="0"/>
              <a:cs typeface="Times New Roman" pitchFamily="18" charset="0"/>
            </a:rPr>
            <a:t>тыс.руб.</a:t>
          </a:r>
        </a:p>
      </cdr:txBody>
    </cdr:sp>
  </cdr:relSizeAnchor>
  <cdr:relSizeAnchor xmlns:cdr="http://schemas.openxmlformats.org/drawingml/2006/chartDrawing">
    <cdr:from>
      <cdr:x>0.03115</cdr:x>
      <cdr:y>0.01072</cdr:y>
    </cdr:from>
    <cdr:to>
      <cdr:x>0.99358</cdr:x>
      <cdr:y>0.07376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47651" y="66676"/>
          <a:ext cx="7639049" cy="39052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i="1" baseline="0">
              <a:latin typeface="Times New Roman" pitchFamily="18" charset="0"/>
              <a:cs typeface="Times New Roman" pitchFamily="18" charset="0"/>
            </a:rPr>
            <a:t> </a:t>
          </a:r>
          <a:endParaRPr lang="ru-RU" sz="1600" b="1" i="1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0.15246</cdr:x>
      <cdr:y>0.84959</cdr:y>
    </cdr:from>
    <cdr:to>
      <cdr:x>0.25067</cdr:x>
      <cdr:y>1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1419412" y="5313456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0.04391</cdr:x>
      <cdr:y>0.80122</cdr:y>
    </cdr:from>
    <cdr:to>
      <cdr:x>0.14212</cdr:x>
      <cdr:y>0.95164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408196" y="4891861"/>
          <a:ext cx="912999" cy="918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УКПП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"Коммунальник"</a:t>
          </a:r>
        </a:p>
        <a:p xmlns:a="http://schemas.openxmlformats.org/drawingml/2006/main">
          <a:pPr algn="ctr"/>
          <a:endParaRPr lang="ru-RU" sz="1100"/>
        </a:p>
      </cdr:txBody>
    </cdr:sp>
  </cdr:relSizeAnchor>
  <cdr:relSizeAnchor xmlns:cdr="http://schemas.openxmlformats.org/drawingml/2006/chartDrawing">
    <cdr:from>
      <cdr:x>0.16506</cdr:x>
      <cdr:y>0.80122</cdr:y>
    </cdr:from>
    <cdr:to>
      <cdr:x>0.26328</cdr:x>
      <cdr:y>0.95164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1534432" y="4891869"/>
          <a:ext cx="913092" cy="91839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ОАО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"Молочные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горки"</a:t>
          </a:r>
        </a:p>
      </cdr:txBody>
    </cdr:sp>
  </cdr:relSizeAnchor>
  <cdr:relSizeAnchor xmlns:cdr="http://schemas.openxmlformats.org/drawingml/2006/chartDrawing">
    <cdr:from>
      <cdr:x>0.43528</cdr:x>
      <cdr:y>0.80574</cdr:y>
    </cdr:from>
    <cdr:to>
      <cdr:x>0.53606</cdr:x>
      <cdr:y>0.91232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4046543" y="4919466"/>
          <a:ext cx="936891" cy="6507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 anchor="t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Горецкое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райпо</a:t>
          </a:r>
        </a:p>
      </cdr:txBody>
    </cdr:sp>
  </cdr:relSizeAnchor>
  <cdr:relSizeAnchor xmlns:cdr="http://schemas.openxmlformats.org/drawingml/2006/chartDrawing">
    <cdr:from>
      <cdr:x>0.25205</cdr:x>
      <cdr:y>0.80312</cdr:y>
    </cdr:from>
    <cdr:to>
      <cdr:x>0.36885</cdr:x>
      <cdr:y>0.89354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2343171" y="4903469"/>
          <a:ext cx="1085820" cy="55206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ЧУПП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"Прометей"</a:t>
          </a:r>
        </a:p>
      </cdr:txBody>
    </cdr:sp>
  </cdr:relSizeAnchor>
  <cdr:relSizeAnchor xmlns:cdr="http://schemas.openxmlformats.org/drawingml/2006/chartDrawing">
    <cdr:from>
      <cdr:x>0.88468</cdr:x>
      <cdr:y>0.80746</cdr:y>
    </cdr:from>
    <cdr:to>
      <cdr:x>0.9829</cdr:x>
      <cdr:y>0.95788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8224307" y="4929956"/>
          <a:ext cx="913093" cy="9183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КСУП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"Овсянка им.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И.И.Мельника</a:t>
          </a:r>
        </a:p>
      </cdr:txBody>
    </cdr:sp>
  </cdr:relSizeAnchor>
  <cdr:relSizeAnchor xmlns:cdr="http://schemas.openxmlformats.org/drawingml/2006/chartDrawing">
    <cdr:from>
      <cdr:x>0.59529</cdr:x>
      <cdr:y>0.80387</cdr:y>
    </cdr:from>
    <cdr:to>
      <cdr:x>0.70697</cdr:x>
      <cdr:y>0.94995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5534034" y="4908047"/>
          <a:ext cx="1038222" cy="8918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ПТУП</a:t>
          </a:r>
          <a:r>
            <a:rPr lang="ru-RU" sz="1400" baseline="0">
              <a:latin typeface="Times New Roman" pitchFamily="18" charset="0"/>
              <a:cs typeface="Times New Roman" pitchFamily="18" charset="0"/>
            </a:rPr>
            <a:t> </a:t>
          </a:r>
        </a:p>
        <a:p xmlns:a="http://schemas.openxmlformats.org/drawingml/2006/main">
          <a:pPr algn="ctr"/>
          <a:r>
            <a:rPr lang="ru-RU" sz="1400" baseline="0">
              <a:latin typeface="Times New Roman" pitchFamily="18" charset="0"/>
              <a:cs typeface="Times New Roman" pitchFamily="18" charset="0"/>
            </a:rPr>
            <a:t>"Горецкий </a:t>
          </a:r>
        </a:p>
        <a:p xmlns:a="http://schemas.openxmlformats.org/drawingml/2006/main">
          <a:pPr algn="ctr"/>
          <a:r>
            <a:rPr lang="ru-RU" sz="1400" baseline="0">
              <a:latin typeface="Times New Roman" pitchFamily="18" charset="0"/>
              <a:cs typeface="Times New Roman" pitchFamily="18" charset="0"/>
            </a:rPr>
            <a:t>элеватор"</a:t>
          </a:r>
          <a:endParaRPr lang="ru-RU" sz="140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0.86158</cdr:x>
      <cdr:y>0.82501</cdr:y>
    </cdr:from>
    <cdr:to>
      <cdr:x>0.9598</cdr:x>
      <cdr:y>0.97542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8021544" y="501538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/>
        </a:p>
      </cdr:txBody>
    </cdr:sp>
  </cdr:relSizeAnchor>
  <cdr:relSizeAnchor xmlns:cdr="http://schemas.openxmlformats.org/drawingml/2006/chartDrawing">
    <cdr:from>
      <cdr:x>0.51291</cdr:x>
      <cdr:y>0.80389</cdr:y>
    </cdr:from>
    <cdr:to>
      <cdr:x>0.61681</cdr:x>
      <cdr:y>0.922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4768210" y="4908170"/>
          <a:ext cx="965896" cy="7211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ООО </a:t>
          </a:r>
        </a:p>
        <a:p xmlns:a="http://schemas.openxmlformats.org/drawingml/2006/main">
          <a:pPr algn="ctr"/>
          <a:r>
            <a:rPr lang="ru-RU" sz="1400">
              <a:latin typeface="Times New Roman" pitchFamily="18" charset="0"/>
              <a:cs typeface="Times New Roman" pitchFamily="18" charset="0"/>
            </a:rPr>
            <a:t>"Ремком"</a:t>
          </a:r>
        </a:p>
      </cdr:txBody>
    </cdr:sp>
  </cdr:relSizeAnchor>
  <cdr:relSizeAnchor xmlns:cdr="http://schemas.openxmlformats.org/drawingml/2006/chartDrawing">
    <cdr:from>
      <cdr:x>0.5543</cdr:x>
      <cdr:y>0.25585</cdr:y>
    </cdr:from>
    <cdr:to>
      <cdr:x>0.74385</cdr:x>
      <cdr:y>0.30265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5153014" y="1562097"/>
          <a:ext cx="1762133" cy="2857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5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874,8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0.55431</cdr:x>
      <cdr:y>0.20905</cdr:y>
    </cdr:from>
    <cdr:to>
      <cdr:x>0.74386</cdr:x>
      <cdr:y>0.25117</cdr:y>
    </cdr:to>
    <cdr:sp macro="" textlink="">
      <cdr:nvSpPr>
        <cdr:cNvPr id="15" name="TextBox 14"/>
        <cdr:cNvSpPr txBox="1"/>
      </cdr:nvSpPr>
      <cdr:spPr>
        <a:xfrm xmlns:a="http://schemas.openxmlformats.org/drawingml/2006/main">
          <a:off x="5153057" y="1276358"/>
          <a:ext cx="1762133" cy="25716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5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626,7</a:t>
          </a:r>
          <a:r>
            <a:rPr lang="en-US" sz="1400" dirty="0" smtClean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>
              <a:latin typeface="Times New Roman" pitchFamily="18" charset="0"/>
              <a:cs typeface="Times New Roman" pitchFamily="18" charset="0"/>
            </a:rPr>
            <a:t>тыс.рублей</a:t>
          </a:r>
        </a:p>
      </cdr:txBody>
    </cdr:sp>
  </cdr:relSizeAnchor>
  <cdr:relSizeAnchor xmlns:cdr="http://schemas.openxmlformats.org/drawingml/2006/chartDrawing">
    <cdr:from>
      <cdr:x>0.34529</cdr:x>
      <cdr:y>0.79407</cdr:y>
    </cdr:from>
    <cdr:to>
      <cdr:x>0.43853</cdr:x>
      <cdr:y>0.92824</cdr:y>
    </cdr:to>
    <cdr:sp macro="" textlink="">
      <cdr:nvSpPr>
        <cdr:cNvPr id="16" name="TextBox 15"/>
        <cdr:cNvSpPr txBox="1"/>
      </cdr:nvSpPr>
      <cdr:spPr>
        <a:xfrm xmlns:a="http://schemas.openxmlformats.org/drawingml/2006/main">
          <a:off x="3209933" y="4848213"/>
          <a:ext cx="866796" cy="81917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РУП "Учхоз БГСХА"</a:t>
          </a:r>
        </a:p>
      </cdr:txBody>
    </cdr:sp>
  </cdr:relSizeAnchor>
  <cdr:relSizeAnchor xmlns:cdr="http://schemas.openxmlformats.org/drawingml/2006/chartDrawing">
    <cdr:from>
      <cdr:x>0.77972</cdr:x>
      <cdr:y>0.78939</cdr:y>
    </cdr:from>
    <cdr:to>
      <cdr:x>0.88832</cdr:x>
      <cdr:y>0.9298</cdr:y>
    </cdr:to>
    <cdr:sp macro="" textlink="">
      <cdr:nvSpPr>
        <cdr:cNvPr id="17" name="TextBox 16"/>
        <cdr:cNvSpPr txBox="1"/>
      </cdr:nvSpPr>
      <cdr:spPr>
        <a:xfrm xmlns:a="http://schemas.openxmlformats.org/drawingml/2006/main">
          <a:off x="7248563" y="4819650"/>
          <a:ext cx="1009589" cy="8572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ОАО "Горецкая РАПТ"</a:t>
          </a:r>
        </a:p>
      </cdr:txBody>
    </cdr:sp>
  </cdr:relSizeAnchor>
  <cdr:relSizeAnchor xmlns:cdr="http://schemas.openxmlformats.org/drawingml/2006/chartDrawing">
    <cdr:from>
      <cdr:x>0.68545</cdr:x>
      <cdr:y>0.78783</cdr:y>
    </cdr:from>
    <cdr:to>
      <cdr:x>0.80225</cdr:x>
      <cdr:y>0.89704</cdr:y>
    </cdr:to>
    <cdr:sp macro="" textlink="">
      <cdr:nvSpPr>
        <cdr:cNvPr id="18" name="TextBox 17"/>
        <cdr:cNvSpPr txBox="1"/>
      </cdr:nvSpPr>
      <cdr:spPr>
        <a:xfrm xmlns:a="http://schemas.openxmlformats.org/drawingml/2006/main">
          <a:off x="6372248" y="4810114"/>
          <a:ext cx="1085819" cy="66678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ОАО "Горкилен"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0.22438</cdr:x>
      <cdr:y>0.311</cdr:y>
    </cdr:from>
    <cdr:to>
      <cdr:x>0.30306</cdr:x>
      <cdr:y>0.37058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051720" y="2132856"/>
          <a:ext cx="719450" cy="40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16,5%</a:t>
          </a:r>
        </a:p>
      </cdr:txBody>
    </cdr:sp>
  </cdr:relSizeAnchor>
  <cdr:relSizeAnchor xmlns:cdr="http://schemas.openxmlformats.org/drawingml/2006/chartDrawing">
    <cdr:from>
      <cdr:x>0.13776</cdr:x>
      <cdr:y>0.4055</cdr:y>
    </cdr:from>
    <cdr:to>
      <cdr:x>0.19868</cdr:x>
      <cdr:y>0.4685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59677" y="2780928"/>
          <a:ext cx="557053" cy="43204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2,6%</a:t>
          </a:r>
          <a:endParaRPr lang="ru-RU" sz="1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0.13702</cdr:x>
      <cdr:y>0.4475</cdr:y>
    </cdr:from>
    <cdr:to>
      <cdr:x>0.20555</cdr:x>
      <cdr:y>0.5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252911" y="3068960"/>
          <a:ext cx="626638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4,0%</a:t>
          </a:r>
        </a:p>
      </cdr:txBody>
    </cdr:sp>
  </cdr:relSizeAnchor>
  <cdr:relSizeAnchor xmlns:cdr="http://schemas.openxmlformats.org/drawingml/2006/chartDrawing">
    <cdr:from>
      <cdr:x>0.38188</cdr:x>
      <cdr:y>0.269</cdr:y>
    </cdr:from>
    <cdr:to>
      <cdr:x>0.44279</cdr:x>
      <cdr:y>0.33895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3491880" y="1844824"/>
          <a:ext cx="556961" cy="47971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7</a:t>
          </a:r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5%</a:t>
          </a:r>
        </a:p>
      </cdr:txBody>
    </cdr:sp>
  </cdr:relSizeAnchor>
  <cdr:relSizeAnchor xmlns:cdr="http://schemas.openxmlformats.org/drawingml/2006/chartDrawing">
    <cdr:from>
      <cdr:x>0.60237</cdr:x>
      <cdr:y>0.3215</cdr:y>
    </cdr:from>
    <cdr:to>
      <cdr:x>0.6819</cdr:x>
      <cdr:y>0.37461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508104" y="2204864"/>
          <a:ext cx="727223" cy="3642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29,0%</a:t>
          </a:r>
        </a:p>
      </cdr:txBody>
    </cdr:sp>
  </cdr:relSizeAnchor>
  <cdr:relSizeAnchor xmlns:cdr="http://schemas.openxmlformats.org/drawingml/2006/chartDrawing">
    <cdr:from>
      <cdr:x>0.7205</cdr:x>
      <cdr:y>0.4685</cdr:y>
    </cdr:from>
    <cdr:to>
      <cdr:x>0.78395</cdr:x>
      <cdr:y>0.5315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6588252" y="3212976"/>
          <a:ext cx="580187" cy="43204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</a:t>
          </a:r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,9%</a:t>
          </a:r>
        </a:p>
      </cdr:txBody>
    </cdr:sp>
  </cdr:relSizeAnchor>
  <cdr:relSizeAnchor xmlns:cdr="http://schemas.openxmlformats.org/drawingml/2006/chartDrawing">
    <cdr:from>
      <cdr:x>0.69687</cdr:x>
      <cdr:y>0.5</cdr:y>
    </cdr:from>
    <cdr:to>
      <cdr:x>0.7637</cdr:x>
      <cdr:y>0.5525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6372179" y="3429000"/>
          <a:ext cx="611094" cy="36004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2,9%</a:t>
          </a:r>
        </a:p>
      </cdr:txBody>
    </cdr:sp>
  </cdr:relSizeAnchor>
  <cdr:relSizeAnchor xmlns:cdr="http://schemas.openxmlformats.org/drawingml/2006/chartDrawing">
    <cdr:from>
      <cdr:x>0.374</cdr:x>
      <cdr:y>0.584</cdr:y>
    </cdr:from>
    <cdr:to>
      <cdr:x>0.45776</cdr:x>
      <cdr:y>0.6384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3419872" y="4005064"/>
          <a:ext cx="765902" cy="37307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anose="02020603050405020304" pitchFamily="18" charset="0"/>
              <a:cs typeface="Times New Roman" panose="02020603050405020304" pitchFamily="18" charset="0"/>
            </a:rPr>
            <a:t>34,7%</a:t>
          </a:r>
        </a:p>
      </cdr:txBody>
    </cdr:sp>
  </cdr:relSizeAnchor>
  <cdr:relSizeAnchor xmlns:cdr="http://schemas.openxmlformats.org/drawingml/2006/chartDrawing">
    <cdr:from>
      <cdr:x>0.82995</cdr:x>
      <cdr:y>0.1101</cdr:y>
    </cdr:from>
    <cdr:to>
      <cdr:x>0.96193</cdr:x>
      <cdr:y>0.25907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722335" y="669112"/>
          <a:ext cx="1228016" cy="90526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0.73625</cdr:x>
      <cdr:y>0.605</cdr:y>
    </cdr:from>
    <cdr:to>
      <cdr:x>1</cdr:x>
      <cdr:y>1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6732240" y="4149090"/>
          <a:ext cx="2411760" cy="270891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в том числе:</a:t>
          </a:r>
        </a:p>
        <a:p xmlns:a="http://schemas.openxmlformats.org/drawingml/2006/main"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сфера </a:t>
          </a:r>
        </a:p>
        <a:p xmlns:a="http://schemas.openxmlformats.org/drawingml/2006/main"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53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902,7 тыс. рублей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 xmlns:a="http://schemas.openxmlformats.org/drawingml/2006/main">
          <a:endParaRPr lang="ru-RU" sz="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народно-хозяйственный комплекс </a:t>
          </a:r>
        </a:p>
        <a:p xmlns:a="http://schemas.openxmlformats.org/drawingml/2006/main"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13 </a:t>
          </a: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988,6 тыс. рублей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;</a:t>
          </a:r>
        </a:p>
        <a:p xmlns:a="http://schemas.openxmlformats.org/drawingml/2006/main">
          <a:endParaRPr lang="ru-RU" sz="5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r>
            <a:rPr lang="ru-RU" sz="16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о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бщегосударственная</a:t>
          </a:r>
          <a:r>
            <a:rPr lang="ru-RU" sz="16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 деятельность</a:t>
          </a:r>
        </a:p>
        <a:p xmlns:a="http://schemas.openxmlformats.org/drawingml/2006/main"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5 482,3 </a:t>
          </a:r>
          <a:r>
            <a:rPr lang="ru-RU" sz="1600" b="1" baseline="0" dirty="0">
              <a:latin typeface="Times New Roman" panose="02020603050405020304" pitchFamily="18" charset="0"/>
              <a:cs typeface="Times New Roman" panose="02020603050405020304" pitchFamily="18" charset="0"/>
            </a:rPr>
            <a:t>тыс</a:t>
          </a:r>
          <a:r>
            <a:rPr lang="ru-RU" sz="1600" b="1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 рублей</a:t>
          </a:r>
          <a:endParaRPr lang="ru-RU" sz="1600" b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0.75987</cdr:x>
      <cdr:y>0.08001</cdr:y>
    </cdr:from>
    <cdr:to>
      <cdr:x>0.98824</cdr:x>
      <cdr:y>0.2375</cdr:y>
    </cdr:to>
    <cdr:sp macro="" textlink="">
      <cdr:nvSpPr>
        <cdr:cNvPr id="12" name="TextBox 11"/>
        <cdr:cNvSpPr txBox="1"/>
      </cdr:nvSpPr>
      <cdr:spPr>
        <a:xfrm xmlns:a="http://schemas.openxmlformats.org/drawingml/2006/main">
          <a:off x="6948264" y="548709"/>
          <a:ext cx="2088232" cy="10800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 anchor="ctr"/>
        <a:lstStyle xmlns:a="http://schemas.openxmlformats.org/drawingml/2006/main"/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ВСЕГО:</a:t>
          </a:r>
          <a:r>
            <a:rPr lang="ru-RU" sz="1600" b="1" dirty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ru-RU" sz="1600" b="1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  <a:p xmlns:a="http://schemas.openxmlformats.org/drawingml/2006/main">
          <a:pPr marL="0" marR="0" lvl="0" indent="0" algn="ctr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6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73 447,9 </a:t>
          </a:r>
          <a:r>
            <a:rPr kumimoji="0" lang="ru-RU" sz="1600" b="1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rPr>
            <a:t>тыс. рублей</a:t>
          </a:r>
        </a:p>
        <a:p xmlns:a="http://schemas.openxmlformats.org/drawingml/2006/main">
          <a:pPr algn="ctr"/>
          <a:endParaRPr lang="ru-RU" sz="1100" dirty="0"/>
        </a:p>
      </cdr:txBody>
    </cdr:sp>
  </cdr:relSizeAnchor>
  <cdr:relSizeAnchor xmlns:cdr="http://schemas.openxmlformats.org/drawingml/2006/chartDrawing">
    <cdr:from>
      <cdr:x>0.8181</cdr:x>
      <cdr:y>0.05311</cdr:y>
    </cdr:from>
    <cdr:to>
      <cdr:x>0.97293</cdr:x>
      <cdr:y>0.23575</cdr:y>
    </cdr:to>
    <cdr:sp macro="" textlink="">
      <cdr:nvSpPr>
        <cdr:cNvPr id="13" name="TextBox 12"/>
        <cdr:cNvSpPr txBox="1"/>
      </cdr:nvSpPr>
      <cdr:spPr>
        <a:xfrm xmlns:a="http://schemas.openxmlformats.org/drawingml/2006/main">
          <a:off x="7612128" y="322748"/>
          <a:ext cx="1440558" cy="110993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0.82487</cdr:x>
      <cdr:y>0.02979</cdr:y>
    </cdr:from>
    <cdr:to>
      <cdr:x>0.96362</cdr:x>
      <cdr:y>0.2487</cdr:y>
    </cdr:to>
    <cdr:sp macro="" textlink="">
      <cdr:nvSpPr>
        <cdr:cNvPr id="14" name="TextBox 13"/>
        <cdr:cNvSpPr txBox="1"/>
      </cdr:nvSpPr>
      <cdr:spPr>
        <a:xfrm xmlns:a="http://schemas.openxmlformats.org/drawingml/2006/main">
          <a:off x="7675103" y="181054"/>
          <a:ext cx="1290992" cy="133035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0.59222</cdr:x>
      <cdr:y>0.32254</cdr:y>
    </cdr:from>
    <cdr:to>
      <cdr:x>0.79379</cdr:x>
      <cdr:y>0.36709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493365" y="1952024"/>
          <a:ext cx="1869740" cy="26961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1 575,3 </a:t>
          </a:r>
          <a:r>
            <a:rPr lang="ru-RU" sz="1400" baseline="0" dirty="0" smtClean="0">
              <a:latin typeface="Times New Roman" pitchFamily="18" charset="0"/>
              <a:cs typeface="Times New Roman" pitchFamily="18" charset="0"/>
            </a:rPr>
            <a:t>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0.59222</cdr:x>
      <cdr:y>0.37177</cdr:y>
    </cdr:from>
    <cdr:to>
      <cdr:x>0.79398</cdr:x>
      <cdr:y>0.41944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510362" y="2259266"/>
          <a:ext cx="1877293" cy="2896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1 674,0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0.59235</cdr:x>
      <cdr:y>0.41965</cdr:y>
    </cdr:from>
    <cdr:to>
      <cdr:x>0.7988</cdr:x>
      <cdr:y>0.46867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513659" y="2551037"/>
          <a:ext cx="1921708" cy="297991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2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057,3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0.08735</cdr:x>
      <cdr:y>0.89682</cdr:y>
    </cdr:from>
    <cdr:to>
      <cdr:x>0.24875</cdr:x>
      <cdr:y>0.96051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813109" y="5451707"/>
          <a:ext cx="1502317" cy="38719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Здравоохранение</a:t>
          </a:r>
        </a:p>
      </cdr:txBody>
    </cdr:sp>
  </cdr:relSizeAnchor>
  <cdr:relSizeAnchor xmlns:cdr="http://schemas.openxmlformats.org/drawingml/2006/chartDrawing">
    <cdr:from>
      <cdr:x>0.25458</cdr:x>
      <cdr:y>0.89936</cdr:y>
    </cdr:from>
    <cdr:to>
      <cdr:x>0.37521</cdr:x>
      <cdr:y>0.98344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2369634" y="5467195"/>
          <a:ext cx="1122866" cy="51109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Сельское</a:t>
          </a:r>
          <a:r>
            <a:rPr lang="ru-RU" sz="1400" baseline="0">
              <a:latin typeface="Times New Roman" panose="02020603050405020304" pitchFamily="18" charset="0"/>
              <a:cs typeface="Times New Roman" panose="02020603050405020304" pitchFamily="18" charset="0"/>
            </a:rPr>
            <a:t> хозяйство</a:t>
          </a:r>
          <a:endParaRPr lang="ru-RU" sz="1400">
            <a:latin typeface="Times New Roman" panose="02020603050405020304" pitchFamily="18" charset="0"/>
            <a:cs typeface="Times New Roman" panose="02020603050405020304" pitchFamily="18" charset="0"/>
          </a:endParaRPr>
        </a:p>
      </cdr:txBody>
    </cdr:sp>
  </cdr:relSizeAnchor>
  <cdr:relSizeAnchor xmlns:cdr="http://schemas.openxmlformats.org/drawingml/2006/chartDrawing">
    <cdr:from>
      <cdr:x>0.39185</cdr:x>
      <cdr:y>0.89936</cdr:y>
    </cdr:from>
    <cdr:to>
      <cdr:x>0.52579</cdr:x>
      <cdr:y>0.96433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3647378" y="5467195"/>
          <a:ext cx="1246768" cy="39493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Физкультура</a:t>
          </a:r>
        </a:p>
      </cdr:txBody>
    </cdr:sp>
  </cdr:relSizeAnchor>
  <cdr:relSizeAnchor xmlns:cdr="http://schemas.openxmlformats.org/drawingml/2006/chartDrawing">
    <cdr:from>
      <cdr:x>0.54908</cdr:x>
      <cdr:y>0.89936</cdr:y>
    </cdr:from>
    <cdr:to>
      <cdr:x>0.66889</cdr:x>
      <cdr:y>0.96943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5110976" y="5467195"/>
          <a:ext cx="1115122" cy="4259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Культура</a:t>
          </a:r>
        </a:p>
      </cdr:txBody>
    </cdr:sp>
  </cdr:relSizeAnchor>
  <cdr:relSizeAnchor xmlns:cdr="http://schemas.openxmlformats.org/drawingml/2006/chartDrawing">
    <cdr:from>
      <cdr:x>0.67637</cdr:x>
      <cdr:y>0.89936</cdr:y>
    </cdr:from>
    <cdr:to>
      <cdr:x>0.80699</cdr:x>
      <cdr:y>0.96943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6295792" y="5467195"/>
          <a:ext cx="1215793" cy="4259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Образование</a:t>
          </a:r>
        </a:p>
      </cdr:txBody>
    </cdr:sp>
  </cdr:relSizeAnchor>
  <cdr:relSizeAnchor xmlns:cdr="http://schemas.openxmlformats.org/drawingml/2006/chartDrawing">
    <cdr:from>
      <cdr:x>0.80449</cdr:x>
      <cdr:y>0.89936</cdr:y>
    </cdr:from>
    <cdr:to>
      <cdr:x>0.95424</cdr:x>
      <cdr:y>0.98471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7488353" y="5467195"/>
          <a:ext cx="1393903" cy="51884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политика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0.626</cdr:x>
      <cdr:y>0.35096</cdr:y>
    </cdr:from>
    <cdr:to>
      <cdr:x>0.80778</cdr:x>
      <cdr:y>0.39446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724128" y="2406884"/>
          <a:ext cx="1662212" cy="29832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1 036,7</a:t>
          </a:r>
          <a:r>
            <a:rPr lang="ru-RU" sz="1400" baseline="0" dirty="0">
              <a:latin typeface="Times New Roman" pitchFamily="18" charset="0"/>
              <a:cs typeface="Times New Roman" pitchFamily="18" charset="0"/>
            </a:rPr>
            <a:t>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0.68344</cdr:x>
      <cdr:y>0.42297</cdr:y>
    </cdr:from>
    <cdr:to>
      <cdr:x>0.81061</cdr:x>
      <cdr:y>0.45518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6352836" y="2568348"/>
          <a:ext cx="1182120" cy="1956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0.68618</cdr:x>
      <cdr:y>0.45938</cdr:y>
    </cdr:from>
    <cdr:to>
      <cdr:x>0.81336</cdr:x>
      <cdr:y>0.4888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6378348" y="2789464"/>
          <a:ext cx="1182121" cy="17859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100"/>
        </a:p>
      </cdr:txBody>
    </cdr:sp>
  </cdr:relSizeAnchor>
  <cdr:relSizeAnchor xmlns:cdr="http://schemas.openxmlformats.org/drawingml/2006/chartDrawing">
    <cdr:from>
      <cdr:x>0.626</cdr:x>
      <cdr:y>0.4055</cdr:y>
    </cdr:from>
    <cdr:to>
      <cdr:x>0.80813</cdr:x>
      <cdr:y>0.44393</cdr:y>
    </cdr:to>
    <cdr:sp macro="" textlink="">
      <cdr:nvSpPr>
        <cdr:cNvPr id="6" name="TextBox 5"/>
        <cdr:cNvSpPr txBox="1"/>
      </cdr:nvSpPr>
      <cdr:spPr>
        <a:xfrm xmlns:a="http://schemas.openxmlformats.org/drawingml/2006/main">
          <a:off x="5724128" y="2780928"/>
          <a:ext cx="1665397" cy="26355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 dirty="0">
              <a:latin typeface="Times New Roman" pitchFamily="18" charset="0"/>
              <a:cs typeface="Times New Roman" pitchFamily="18" charset="0"/>
            </a:rPr>
            <a:t>762,4 </a:t>
          </a:r>
          <a:r>
            <a:rPr lang="ru-RU" sz="1400" dirty="0" smtClean="0">
              <a:latin typeface="Times New Roman" pitchFamily="18" charset="0"/>
              <a:cs typeface="Times New Roman" pitchFamily="18" charset="0"/>
            </a:rPr>
            <a:t>тыс. рублей</a:t>
          </a:r>
          <a:endParaRPr lang="ru-RU" sz="1400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0.1173</cdr:x>
      <cdr:y>0.89299</cdr:y>
    </cdr:from>
    <cdr:to>
      <cdr:x>0.27121</cdr:x>
      <cdr:y>0.95414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091891" y="5428476"/>
          <a:ext cx="1432622" cy="3717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Образование</a:t>
          </a:r>
        </a:p>
      </cdr:txBody>
    </cdr:sp>
  </cdr:relSizeAnchor>
  <cdr:relSizeAnchor xmlns:cdr="http://schemas.openxmlformats.org/drawingml/2006/chartDrawing">
    <cdr:from>
      <cdr:x>0.2787</cdr:x>
      <cdr:y>0.89172</cdr:y>
    </cdr:from>
    <cdr:to>
      <cdr:x>0.41847</cdr:x>
      <cdr:y>0.96815</cdr:y>
    </cdr:to>
    <cdr:sp macro="" textlink="">
      <cdr:nvSpPr>
        <cdr:cNvPr id="7" name="TextBox 6"/>
        <cdr:cNvSpPr txBox="1"/>
      </cdr:nvSpPr>
      <cdr:spPr>
        <a:xfrm xmlns:a="http://schemas.openxmlformats.org/drawingml/2006/main">
          <a:off x="2594208" y="5420732"/>
          <a:ext cx="1300975" cy="46463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Культура</a:t>
          </a:r>
        </a:p>
      </cdr:txBody>
    </cdr:sp>
  </cdr:relSizeAnchor>
  <cdr:relSizeAnchor xmlns:cdr="http://schemas.openxmlformats.org/drawingml/2006/chartDrawing">
    <cdr:from>
      <cdr:x>0.38519</cdr:x>
      <cdr:y>0.89299</cdr:y>
    </cdr:from>
    <cdr:to>
      <cdr:x>0.56739</cdr:x>
      <cdr:y>0.95414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585427" y="5428476"/>
          <a:ext cx="1695915" cy="3717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Здравоохранение</a:t>
          </a:r>
        </a:p>
      </cdr:txBody>
    </cdr:sp>
  </cdr:relSizeAnchor>
  <cdr:relSizeAnchor xmlns:cdr="http://schemas.openxmlformats.org/drawingml/2006/chartDrawing">
    <cdr:from>
      <cdr:x>0.5416</cdr:x>
      <cdr:y>0.89299</cdr:y>
    </cdr:from>
    <cdr:to>
      <cdr:x>0.6772</cdr:x>
      <cdr:y>0.95414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5041281" y="5428475"/>
          <a:ext cx="1262256" cy="37170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Физкультура</a:t>
          </a:r>
        </a:p>
      </cdr:txBody>
    </cdr:sp>
  </cdr:relSizeAnchor>
  <cdr:relSizeAnchor xmlns:cdr="http://schemas.openxmlformats.org/drawingml/2006/chartDrawing">
    <cdr:from>
      <cdr:x>0.67471</cdr:x>
      <cdr:y>0.89427</cdr:y>
    </cdr:from>
    <cdr:to>
      <cdr:x>0.80865</cdr:x>
      <cdr:y>0.97707</cdr:y>
    </cdr:to>
    <cdr:sp macro="" textlink="">
      <cdr:nvSpPr>
        <cdr:cNvPr id="10" name="TextBox 9"/>
        <cdr:cNvSpPr txBox="1"/>
      </cdr:nvSpPr>
      <cdr:spPr>
        <a:xfrm xmlns:a="http://schemas.openxmlformats.org/drawingml/2006/main">
          <a:off x="6280305" y="5436219"/>
          <a:ext cx="1246768" cy="5033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pPr algn="ctr"/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Социальная политика</a:t>
          </a:r>
        </a:p>
      </cdr:txBody>
    </cdr:sp>
  </cdr:relSizeAnchor>
  <cdr:relSizeAnchor xmlns:cdr="http://schemas.openxmlformats.org/drawingml/2006/chartDrawing">
    <cdr:from>
      <cdr:x>0.83611</cdr:x>
      <cdr:y>0.89554</cdr:y>
    </cdr:from>
    <cdr:to>
      <cdr:x>0.97005</cdr:x>
      <cdr:y>0.97707</cdr:y>
    </cdr:to>
    <cdr:sp macro="" textlink="">
      <cdr:nvSpPr>
        <cdr:cNvPr id="11" name="TextBox 10"/>
        <cdr:cNvSpPr txBox="1"/>
      </cdr:nvSpPr>
      <cdr:spPr>
        <a:xfrm xmlns:a="http://schemas.openxmlformats.org/drawingml/2006/main">
          <a:off x="7782622" y="5443964"/>
          <a:ext cx="1246768" cy="4956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ru-RU" sz="1400">
              <a:latin typeface="Times New Roman" panose="02020603050405020304" pitchFamily="18" charset="0"/>
              <a:cs typeface="Times New Roman" panose="02020603050405020304" pitchFamily="18" charset="0"/>
            </a:rPr>
            <a:t>Прочие</a:t>
          </a:r>
        </a:p>
      </cdr:txBody>
    </cdr: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dirty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50000"/>
                <a:satMod val="180000"/>
              </a:schemeClr>
            </a:gs>
            <a:gs pos="35000">
              <a:schemeClr val="bg2">
                <a:shade val="45000"/>
                <a:satMod val="120000"/>
              </a:schemeClr>
            </a:gs>
          </a:gsLst>
          <a:path path="circle">
            <a:fillToRect r="100000" b="10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9BD9C25D-687C-4E2F-9EF9-526DE4E10321}" type="datetimeFigureOut">
              <a:rPr lang="ru-RU" smtClean="0"/>
              <a:t>19.01.2022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BF143A-FE14-4087-9AE6-53ACF78B5A6F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3508" y="476672"/>
            <a:ext cx="8856984" cy="4752528"/>
          </a:xfrm>
        </p:spPr>
        <p:txBody>
          <a:bodyPr>
            <a:noAutofit/>
          </a:bodyPr>
          <a:lstStyle/>
          <a:p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Исполнение</a:t>
            </a:r>
            <a:b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консолидированного</a:t>
            </a: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бюджета </a:t>
            </a:r>
            <a:b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Горецкого района </a:t>
            </a:r>
            <a:b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sz="5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2021 </a:t>
            </a:r>
            <a:r>
              <a:rPr lang="ru-RU" sz="5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год</a:t>
            </a:r>
          </a:p>
        </p:txBody>
      </p:sp>
    </p:spTree>
    <p:extLst>
      <p:ext uri="{BB962C8B-B14F-4D97-AF65-F5344CB8AC3E}">
        <p14:creationId xmlns:p14="http://schemas.microsoft.com/office/powerpoint/2010/main" val="3484046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>
            <a:extLst>
              <a:ext uri="{FF2B5EF4-FFF2-40B4-BE49-F238E27FC236}">
                <a16:creationId xmlns:a16="http://schemas.microsoft.com/office/drawing/2014/main" id="{96F4CE54-B948-4ED5-BFB5-2B5EBDB126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5130908"/>
              </p:ext>
            </p:extLst>
          </p:nvPr>
        </p:nvGraphicFramePr>
        <p:xfrm>
          <a:off x="0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33030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167197"/>
              </p:ext>
            </p:extLst>
          </p:nvPr>
        </p:nvGraphicFramePr>
        <p:xfrm>
          <a:off x="-1" y="0"/>
          <a:ext cx="9144001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361670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Диаграмм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1137330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69507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1719257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83671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>
            <a:extLst>
              <a:ext uri="{FF2B5EF4-FFF2-40B4-BE49-F238E27FC236}">
                <a16:creationId xmlns:a16="http://schemas.microsoft.com/office/drawing/2014/main" id="{00000000-0008-0000-0200-0000020000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793790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87022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Диаграмм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588107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971621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Серая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1974</TotalTime>
  <Words>428</Words>
  <Application>Microsoft Office PowerPoint</Application>
  <PresentationFormat>Экран (4:3)</PresentationFormat>
  <Paragraphs>195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Book Antiqua</vt:lpstr>
      <vt:lpstr>Calibri</vt:lpstr>
      <vt:lpstr>Lucida Sans</vt:lpstr>
      <vt:lpstr>Times New Roman</vt:lpstr>
      <vt:lpstr>Wingdings</vt:lpstr>
      <vt:lpstr>Wingdings 2</vt:lpstr>
      <vt:lpstr>Wingdings 3</vt:lpstr>
      <vt:lpstr>Апекс</vt:lpstr>
      <vt:lpstr>Исполнение консолидированного бюджета  Горецкого района  за 2021 год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Финансовый отдел Горецкого РИК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Исполнение бюджета Горецкого района  за 2014 год</dc:title>
  <dc:creator>Максим Брындиков</dc:creator>
  <cp:lastModifiedBy>Пашинский Василий Иванович</cp:lastModifiedBy>
  <cp:revision>213</cp:revision>
  <cp:lastPrinted>2015-02-04T11:08:45Z</cp:lastPrinted>
  <dcterms:created xsi:type="dcterms:W3CDTF">2015-02-03T13:21:27Z</dcterms:created>
  <dcterms:modified xsi:type="dcterms:W3CDTF">2022-01-19T06:22:27Z</dcterms:modified>
</cp:coreProperties>
</file>