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</p:sldMasterIdLst>
  <p:sldIdLst>
    <p:sldId id="285" r:id="rId2"/>
    <p:sldId id="270" r:id="rId3"/>
    <p:sldId id="278" r:id="rId4"/>
    <p:sldId id="281" r:id="rId5"/>
    <p:sldId id="282" r:id="rId6"/>
    <p:sldId id="283" r:id="rId7"/>
    <p:sldId id="284" r:id="rId8"/>
    <p:sldId id="280" r:id="rId9"/>
    <p:sldId id="276" r:id="rId10"/>
    <p:sldId id="286" r:id="rId11"/>
    <p:sldId id="275" r:id="rId12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6699"/>
    <a:srgbClr val="FFFF00"/>
    <a:srgbClr val="0099FF"/>
    <a:srgbClr val="FFFF66"/>
    <a:srgbClr val="66FF33"/>
    <a:srgbClr val="6666FF"/>
    <a:srgbClr val="008000"/>
    <a:srgbClr val="33CC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5" autoAdjust="0"/>
    <p:restoredTop sz="94660" autoAdjust="0"/>
  </p:normalViewPr>
  <p:slideViewPr>
    <p:cSldViewPr>
      <p:cViewPr varScale="1">
        <p:scale>
          <a:sx n="113" d="100"/>
          <a:sy n="113" d="100"/>
        </p:scale>
        <p:origin x="15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P: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44;&#1080;&#1072;&#1075;&#1088;&#1072;&#1084;&#1084;&#1099;%20&#1087;&#1086;%20&#1076;&#1086;&#1093;&#1086;&#1076;&#1072;&#1084;%201%20&#1087;&#1086;&#1083;&#1091;&#1075;&#1086;&#1076;&#1080;&#1077;%20202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P: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89;&#1090;&#1088;&#1091;&#1082;&#1090;&#1091;&#1088;&#1072;%20&#1088;&#1072;&#1089;&#1093;&#1086;&#1076;&#1086;&#1074;1%20-%20&#1082;&#1086;&#1087;&#1080;&#1103;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P: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52;&#1077;&#1088;&#1086;&#1087;&#1088;&#1080;&#1103;&#1090;&#1080;&#1103;%20&#1087;&#1086;%20&#1101;&#1082;&#1086;&#1085;&#1086;&#1084;&#1080;&#1080;%20&#1079;&#1072;%201%20&#1087;&#1086;&#1083;&#1091;&#1075;&#1086;&#1076;&#1080;&#1077;%20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ДОХОДОВ БЮДЖЕТА </a:t>
            </a:r>
          </a:p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ГОРЕЦКОГО РАЙОНА ЗА 1 ПОЛУГОДИЕ</a:t>
            </a:r>
            <a:r>
              <a:rPr lang="ru-RU" sz="1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ГОДА</a:t>
            </a:r>
          </a:p>
        </c:rich>
      </c:tx>
      <c:layout>
        <c:manualLayout>
          <c:xMode val="edge"/>
          <c:yMode val="edge"/>
          <c:x val="0.19800435638133326"/>
          <c:y val="1.3499928264593935E-2"/>
        </c:manualLayout>
      </c:layout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863134295713035"/>
          <c:y val="0.1324268008165646"/>
          <c:w val="0.644543270781472"/>
          <c:h val="0.84525806945419102"/>
        </c:manualLayout>
      </c:layout>
      <c:pie3DChart>
        <c:varyColors val="1"/>
        <c:ser>
          <c:idx val="0"/>
          <c:order val="0"/>
          <c:tx>
            <c:strRef>
              <c:f>' структура'!$A$7</c:f>
              <c:strCache>
                <c:ptCount val="1"/>
                <c:pt idx="0">
                  <c:v>1 полугодие 2024 года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6815-4D64-90C1-401CCA0AF82C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6815-4D64-90C1-401CCA0AF82C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6815-4D64-90C1-401CCA0AF82C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7-6815-4D64-90C1-401CCA0AF82C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9-6815-4D64-90C1-401CCA0AF82C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B-6815-4D64-90C1-401CCA0AF82C}"/>
              </c:ext>
            </c:extLst>
          </c:dPt>
          <c:dPt>
            <c:idx val="6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D-6815-4D64-90C1-401CCA0AF82C}"/>
              </c:ext>
            </c:extLst>
          </c:dPt>
          <c:dLbls>
            <c:dLbl>
              <c:idx val="0"/>
              <c:layout>
                <c:manualLayout>
                  <c:x val="-2.0530402449693789E-3"/>
                  <c:y val="2.7310148731408506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Подоходный</a:t>
                    </a:r>
                    <a:r>
                      <a:rPr lang="ru-RU" sz="1400" baseline="0" dirty="0"/>
                      <a:t> налог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12 207</a:t>
                    </a:r>
                    <a:r>
                      <a:rPr lang="ru-RU" sz="1400" dirty="0"/>
                      <a:t>,4</a:t>
                    </a:r>
                    <a:r>
                      <a:rPr lang="ru-RU" sz="1400" baseline="0" dirty="0"/>
                      <a:t> </a:t>
                    </a:r>
                    <a:r>
                      <a:rPr lang="ru-RU" sz="1400" dirty="0"/>
                      <a:t>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15-4D64-90C1-401CCA0AF82C}"/>
                </c:ext>
              </c:extLst>
            </c:dLbl>
            <c:dLbl>
              <c:idx val="1"/>
              <c:layout>
                <c:manualLayout>
                  <c:x val="-2.0721566054243221E-2"/>
                  <c:y val="4.1073199183435403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 Налог на добавленную</a:t>
                    </a:r>
                    <a:r>
                      <a:rPr lang="ru-RU" sz="1400" baseline="0" dirty="0"/>
                      <a:t> стоимость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4 820</a:t>
                    </a:r>
                    <a:r>
                      <a:rPr lang="ru-RU" sz="1400" dirty="0"/>
                      <a:t>,1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15-4D64-90C1-401CCA0AF82C}"/>
                </c:ext>
              </c:extLst>
            </c:dLbl>
            <c:dLbl>
              <c:idx val="2"/>
              <c:layout>
                <c:manualLayout>
                  <c:x val="-7.4009186351706039E-3"/>
                  <c:y val="0.1211408573928259"/>
                </c:manualLayout>
              </c:layout>
              <c:tx>
                <c:rich>
                  <a:bodyPr anchorCtr="0"/>
                  <a:lstStyle/>
                  <a:p>
                    <a:pPr algn="ctr"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Налог на собственность</a:t>
                    </a:r>
                  </a:p>
                  <a:p>
                    <a:pPr algn="ctr"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2 241</a:t>
                    </a:r>
                    <a:r>
                      <a:rPr lang="ru-RU" sz="1400" dirty="0"/>
                      <a:t>,0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15-4D64-90C1-401CCA0AF82C}"/>
                </c:ext>
              </c:extLst>
            </c:dLbl>
            <c:dLbl>
              <c:idx val="3"/>
              <c:layout>
                <c:manualLayout>
                  <c:x val="-3.6809383202099741E-2"/>
                  <c:y val="2.4186351706036679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Другие</a:t>
                    </a:r>
                    <a:r>
                      <a:rPr lang="ru-RU" sz="1400" baseline="0" dirty="0"/>
                      <a:t> налоги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от выручки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от реализации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товаров (работ, услуг) 1 607,6 </a:t>
                    </a:r>
                    <a:r>
                      <a:rPr lang="ru-RU" sz="1400" dirty="0"/>
                      <a:t>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15-4D64-90C1-401CCA0AF82C}"/>
                </c:ext>
              </c:extLst>
            </c:dLbl>
            <c:dLbl>
              <c:idx val="4"/>
              <c:layout>
                <c:manualLayout>
                  <c:x val="3.2174212598425199E-2"/>
                  <c:y val="-0.10893146689997087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Прочие</a:t>
                    </a:r>
                    <a:r>
                      <a:rPr lang="ru-RU" sz="1400" baseline="0" dirty="0"/>
                      <a:t> налоговые доходы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202,5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15-4D64-90C1-401CCA0AF82C}"/>
                </c:ext>
              </c:extLst>
            </c:dLbl>
            <c:dLbl>
              <c:idx val="5"/>
              <c:layout>
                <c:manualLayout>
                  <c:x val="0.18179276027996505"/>
                  <c:y val="-6.7359288422280547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Неналоговые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3 058</a:t>
                    </a:r>
                    <a:r>
                      <a:rPr lang="ru-RU" sz="1400" dirty="0"/>
                      <a:t>,2 тыс.рублей 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815-4D64-90C1-401CCA0AF82C}"/>
                </c:ext>
              </c:extLst>
            </c:dLbl>
            <c:dLbl>
              <c:idx val="6"/>
              <c:layout>
                <c:manualLayout>
                  <c:x val="0.16205960192475935"/>
                  <c:y val="-6.15365995917177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Неналоговые 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1</a:t>
                    </a:r>
                    <a:r>
                      <a:rPr lang="ru-RU" sz="1400" baseline="0" dirty="0"/>
                      <a:t> 207</a:t>
                    </a:r>
                    <a:r>
                      <a:rPr lang="ru-RU" sz="1400" dirty="0"/>
                      <a:t>,1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815-4D64-90C1-401CCA0AF82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 структура'!$B$6:$G$6</c:f>
              <c:strCache>
                <c:ptCount val="6"/>
                <c:pt idx="0">
                  <c:v>Подоходный налог</c:v>
                </c:pt>
                <c:pt idx="1">
                  <c:v>НДС</c:v>
                </c:pt>
                <c:pt idx="2">
                  <c:v>Налоги на собственность</c:v>
                </c:pt>
                <c:pt idx="3">
                  <c:v>Другие налоги от выручки
от реализации товаров (работ, услуг)</c:v>
                </c:pt>
                <c:pt idx="4">
                  <c:v>Прочие 
налоговые доходы</c:v>
                </c:pt>
                <c:pt idx="5">
                  <c:v>Неналоговые 
доходы</c:v>
                </c:pt>
              </c:strCache>
            </c:strRef>
          </c:cat>
          <c:val>
            <c:numRef>
              <c:f>' структура'!$B$7:$G$7</c:f>
              <c:numCache>
                <c:formatCode>#\ ##0.0</c:formatCode>
                <c:ptCount val="6"/>
                <c:pt idx="0">
                  <c:v>12207.4</c:v>
                </c:pt>
                <c:pt idx="1">
                  <c:v>4820.1000000000004</c:v>
                </c:pt>
                <c:pt idx="2">
                  <c:v>2241</c:v>
                </c:pt>
                <c:pt idx="3">
                  <c:v>1607.6</c:v>
                </c:pt>
                <c:pt idx="4">
                  <c:v>202.50000000000009</c:v>
                </c:pt>
                <c:pt idx="5">
                  <c:v>3058.2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815-4D64-90C1-401CCA0AF8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567330464013684E-2"/>
          <c:y val="9.3326891686739244E-2"/>
          <c:w val="0.93143266511975853"/>
          <c:h val="0.711646829323178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Лист2!$A$6</c:f>
              <c:strCache>
                <c:ptCount val="1"/>
                <c:pt idx="0">
                  <c:v>1 полугодие 2023 год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dLbls>
            <c:dLbl>
              <c:idx val="0"/>
              <c:layout>
                <c:manualLayout>
                  <c:x val="-1.5123726975570717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D3A-441A-B005-7E4C46DB5096}"/>
                </c:ext>
              </c:extLst>
            </c:dLbl>
            <c:dLbl>
              <c:idx val="1"/>
              <c:layout>
                <c:manualLayout>
                  <c:x val="-9.6754145149371695E-3"/>
                  <c:y val="-8.0263913638975067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D3A-441A-B005-7E4C46DB5096}"/>
                </c:ext>
              </c:extLst>
            </c:dLbl>
            <c:dLbl>
              <c:idx val="2"/>
              <c:layout>
                <c:manualLayout>
                  <c:x val="-1.2392803177161047E-2"/>
                  <c:y val="-1.448219014668234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D3A-441A-B005-7E4C46DB5096}"/>
                </c:ext>
              </c:extLst>
            </c:dLbl>
            <c:dLbl>
              <c:idx val="3"/>
              <c:layout>
                <c:manualLayout>
                  <c:x val="-4.830917874396135E-3"/>
                  <c:y val="-6.1255742725879799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3A-441A-B005-7E4C46DB5096}"/>
                </c:ext>
              </c:extLst>
            </c:dLbl>
            <c:dLbl>
              <c:idx val="4"/>
              <c:layout>
                <c:manualLayout>
                  <c:x val="-1.4691079835224229E-3"/>
                  <c:y val="-1.880184386376411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D3A-441A-B005-7E4C46DB5096}"/>
                </c:ext>
              </c:extLst>
            </c:dLbl>
            <c:dLbl>
              <c:idx val="5"/>
              <c:layout>
                <c:manualLayout>
                  <c:x val="-1.1134513218010365E-2"/>
                  <c:y val="-1.229731520890722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3A-441A-B005-7E4C46DB5096}"/>
                </c:ext>
              </c:extLst>
            </c:dLbl>
            <c:dLbl>
              <c:idx val="6"/>
              <c:layout>
                <c:manualLayout>
                  <c:x val="-5.565493681136807E-3"/>
                  <c:y val="-1.443465092641446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D3A-441A-B005-7E4C46DB5096}"/>
                </c:ext>
              </c:extLst>
            </c:dLbl>
            <c:dLbl>
              <c:idx val="7"/>
              <c:layout>
                <c:manualLayout>
                  <c:x val="-1.5020080891253109E-2"/>
                  <c:y val="-1.044546881320228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3A-441A-B005-7E4C46DB5096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Лист2!$B$5:$G$5</c:f>
              <c:strCache>
                <c:ptCount val="6"/>
                <c:pt idx="0">
                  <c:v>Подоходный 
налог</c:v>
                </c:pt>
                <c:pt idx="1">
                  <c:v>НДС</c:v>
                </c:pt>
                <c:pt idx="2">
                  <c:v>Налоги на 
собственность</c:v>
                </c:pt>
                <c:pt idx="3">
                  <c:v>Другие налоги 
от выручки от реализации</c:v>
                </c:pt>
                <c:pt idx="4">
                  <c:v>Прочие 
налоговые доходы 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Лист2!$B$6:$G$6</c:f>
              <c:numCache>
                <c:formatCode>#\ ##0.0</c:formatCode>
                <c:ptCount val="6"/>
                <c:pt idx="0">
                  <c:v>9942.7999999999993</c:v>
                </c:pt>
                <c:pt idx="1">
                  <c:v>4090.8</c:v>
                </c:pt>
                <c:pt idx="2">
                  <c:v>1976.7</c:v>
                </c:pt>
                <c:pt idx="3">
                  <c:v>1599.4</c:v>
                </c:pt>
                <c:pt idx="4">
                  <c:v>143.80000000000041</c:v>
                </c:pt>
                <c:pt idx="5">
                  <c:v>2148.1999999999998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D3A-441A-B005-7E4C46DB5096}"/>
            </c:ext>
          </c:extLst>
        </c:ser>
        <c:ser>
          <c:idx val="1"/>
          <c:order val="1"/>
          <c:tx>
            <c:strRef>
              <c:f>Лист2!$A$7</c:f>
              <c:strCache>
                <c:ptCount val="1"/>
                <c:pt idx="0">
                  <c:v>1 полугодие 2024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7690481397355649E-3"/>
                  <c:y val="-1.657111941375092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3A-441A-B005-7E4C46DB5096}"/>
                </c:ext>
              </c:extLst>
            </c:dLbl>
            <c:dLbl>
              <c:idx val="1"/>
              <c:layout>
                <c:manualLayout>
                  <c:x val="1.2496341744793665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D3A-441A-B005-7E4C46DB5096}"/>
                </c:ext>
              </c:extLst>
            </c:dLbl>
            <c:dLbl>
              <c:idx val="2"/>
              <c:layout>
                <c:manualLayout>
                  <c:x val="9.661879378751341E-3"/>
                  <c:y val="-1.866021317639139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D3A-441A-B005-7E4C46DB5096}"/>
                </c:ext>
              </c:extLst>
            </c:dLbl>
            <c:dLbl>
              <c:idx val="3"/>
              <c:layout>
                <c:manualLayout>
                  <c:x val="2.8801068591309209E-2"/>
                  <c:y val="-6.1258375436225414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D3A-441A-B005-7E4C46DB5096}"/>
                </c:ext>
              </c:extLst>
            </c:dLbl>
            <c:dLbl>
              <c:idx val="4"/>
              <c:layout>
                <c:manualLayout>
                  <c:x val="1.3268526576296742E-2"/>
                  <c:y val="-1.448219014668234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D3A-441A-B005-7E4C46DB5096}"/>
                </c:ext>
              </c:extLst>
            </c:dLbl>
            <c:dLbl>
              <c:idx val="5"/>
              <c:layout>
                <c:manualLayout>
                  <c:x val="1.4633988475501571E-2"/>
                  <c:y val="-8.1673696384930161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D3A-441A-B005-7E4C46DB5096}"/>
                </c:ext>
              </c:extLst>
            </c:dLbl>
            <c:dLbl>
              <c:idx val="6"/>
              <c:layout>
                <c:manualLayout>
                  <c:x val="1.8975189664808132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D3A-441A-B005-7E4C46DB5096}"/>
                </c:ext>
              </c:extLst>
            </c:dLbl>
            <c:dLbl>
              <c:idx val="7"/>
              <c:layout>
                <c:manualLayout>
                  <c:x val="9.5582332944337961E-3"/>
                  <c:y val="-1.2534562575842739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D3A-441A-B005-7E4C46DB5096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Лист2!$B$5:$G$5</c:f>
              <c:strCache>
                <c:ptCount val="6"/>
                <c:pt idx="0">
                  <c:v>Подоходный 
налог</c:v>
                </c:pt>
                <c:pt idx="1">
                  <c:v>НДС</c:v>
                </c:pt>
                <c:pt idx="2">
                  <c:v>Налоги на 
собственность</c:v>
                </c:pt>
                <c:pt idx="3">
                  <c:v>Другие налоги 
от выручки от реализации</c:v>
                </c:pt>
                <c:pt idx="4">
                  <c:v>Прочие 
налоговые доходы 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Лист2!$B$7:$G$7</c:f>
              <c:numCache>
                <c:formatCode>#\ ##0.0</c:formatCode>
                <c:ptCount val="6"/>
                <c:pt idx="0">
                  <c:v>12207.4</c:v>
                </c:pt>
                <c:pt idx="1">
                  <c:v>4820.1000000000004</c:v>
                </c:pt>
                <c:pt idx="2">
                  <c:v>2241</c:v>
                </c:pt>
                <c:pt idx="3">
                  <c:v>1607.6</c:v>
                </c:pt>
                <c:pt idx="4">
                  <c:v>202.50000000000009</c:v>
                </c:pt>
                <c:pt idx="5">
                  <c:v>3058.2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D3A-441A-B005-7E4C46DB50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166591"/>
        <c:axId val="1"/>
        <c:axId val="0"/>
      </c:bar3DChart>
      <c:catAx>
        <c:axId val="11291665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0"/>
        </c:scaling>
        <c:delete val="0"/>
        <c:axPos val="l"/>
        <c:majorGridlines/>
        <c:numFmt formatCode="#\ ##0.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BY"/>
          </a:p>
        </c:txPr>
        <c:crossAx val="1129166591"/>
        <c:crossesAt val="1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4318987935368774"/>
          <c:y val="0.15484453851785676"/>
          <c:w val="0.22891303270854851"/>
          <c:h val="8.2208211984804325E-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BY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3.5493827160493797E-2"/>
                  <c:y val="4.5853000674308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6C5-409C-B308-6422FF0DF791}"/>
                </c:ext>
              </c:extLst>
            </c:dLbl>
            <c:dLbl>
              <c:idx val="1"/>
              <c:layout>
                <c:manualLayout>
                  <c:x val="4.3209876543209874E-2"/>
                  <c:y val="4.5853000674308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6C5-409C-B308-6422FF0DF791}"/>
                </c:ext>
              </c:extLst>
            </c:dLbl>
            <c:dLbl>
              <c:idx val="2"/>
              <c:layout>
                <c:manualLayout>
                  <c:x val="4.3344995565464478E-2"/>
                  <c:y val="2.9681889606742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6C5-409C-B308-6422FF0DF791}"/>
                </c:ext>
              </c:extLst>
            </c:dLbl>
            <c:dLbl>
              <c:idx val="3"/>
              <c:layout>
                <c:manualLayout>
                  <c:x val="4.4839650584963142E-2"/>
                  <c:y val="2.7208398806180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6C5-409C-B308-6422FF0DF791}"/>
                </c:ext>
              </c:extLst>
            </c:dLbl>
            <c:dLbl>
              <c:idx val="4"/>
              <c:layout>
                <c:manualLayout>
                  <c:x val="3.8861030506968153E-2"/>
                  <c:y val="2.2261417205056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6C5-409C-B308-6422FF0DF791}"/>
                </c:ext>
              </c:extLst>
            </c:dLbl>
            <c:dLbl>
              <c:idx val="5"/>
              <c:layout>
                <c:manualLayout>
                  <c:x val="4.1850340545965703E-2"/>
                  <c:y val="2.4734908005618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6C5-409C-B308-6422FF0DF791}"/>
                </c:ext>
              </c:extLst>
            </c:dLbl>
            <c:dLbl>
              <c:idx val="6"/>
              <c:layout>
                <c:manualLayout>
                  <c:x val="3.5871720467970492E-2"/>
                  <c:y val="2.96818896067421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92F-4E71-8A55-37DBCE1B1B93}"/>
                </c:ext>
              </c:extLst>
            </c:dLbl>
            <c:dLbl>
              <c:idx val="7"/>
              <c:layout>
                <c:manualLayout>
                  <c:x val="4.6334305604461917E-2"/>
                  <c:y val="2.7208398806180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92F-4E71-8A55-37DBCE1B1B93}"/>
                </c:ext>
              </c:extLst>
            </c:dLbl>
            <c:dLbl>
              <c:idx val="8"/>
              <c:layout>
                <c:manualLayout>
                  <c:x val="5.2409331310857933E-2"/>
                  <c:y val="3.2155477788831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743440935941205E-2"/>
                      <c:h val="4.72436742907313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92F-4E71-8A55-37DBCE1B1B93}"/>
                </c:ext>
              </c:extLst>
            </c:dLbl>
            <c:dLbl>
              <c:idx val="9"/>
              <c:layout>
                <c:manualLayout>
                  <c:x val="4.1247657070361252E-2"/>
                  <c:y val="4.2049343609551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7C-4F31-891B-CCC0E44849A6}"/>
                </c:ext>
              </c:extLst>
            </c:dLbl>
            <c:dLbl>
              <c:idx val="10"/>
              <c:layout>
                <c:manualLayout>
                  <c:x val="3.4135992058229883E-2"/>
                  <c:y val="5.9363779213484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E7C-4F31-891B-CCC0E44849A6}"/>
                </c:ext>
              </c:extLst>
            </c:dLbl>
            <c:dLbl>
              <c:idx val="11"/>
              <c:layout>
                <c:manualLayout>
                  <c:x val="0"/>
                  <c:y val="3.9575852808989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7C-4F31-891B-CCC0E44849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январь </c:v>
                </c:pt>
                <c:pt idx="1">
                  <c:v>февраль </c:v>
                </c:pt>
                <c:pt idx="2">
                  <c:v>март 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Лист1!$B$2:$B$7</c:f>
              <c:numCache>
                <c:formatCode>#\ ##0.0</c:formatCode>
                <c:ptCount val="6"/>
                <c:pt idx="0">
                  <c:v>1409.1</c:v>
                </c:pt>
                <c:pt idx="1">
                  <c:v>2269.8000000000002</c:v>
                </c:pt>
                <c:pt idx="2">
                  <c:v>3180.5</c:v>
                </c:pt>
                <c:pt idx="3">
                  <c:v>4591.5</c:v>
                </c:pt>
                <c:pt idx="4">
                  <c:v>5526.2</c:v>
                </c:pt>
                <c:pt idx="5">
                  <c:v>6616.8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C5-409C-B308-6422FF0DF79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год</c:v>
                </c:pt>
              </c:strCache>
            </c:strRef>
          </c:tx>
          <c:spPr>
            <a:ln w="28575" cap="sq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0185185185185182E-2"/>
                  <c:y val="-7.55225893459204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8E61C7D5-C905-4773-9A14-9C29A9A40DF8}" type="VALUE">
                      <a:rPr lang="en-US" sz="1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6C5-409C-B308-6422FF0DF791}"/>
                </c:ext>
              </c:extLst>
            </c:dLbl>
            <c:dLbl>
              <c:idx val="1"/>
              <c:layout>
                <c:manualLayout>
                  <c:x val="-6.6358024691358028E-2"/>
                  <c:y val="-7.8219824679703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C5-409C-B308-6422FF0DF791}"/>
                </c:ext>
              </c:extLst>
            </c:dLbl>
            <c:dLbl>
              <c:idx val="2"/>
              <c:layout>
                <c:manualLayout>
                  <c:x val="-0.1322251270574456"/>
                  <c:y val="-7.89032853411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123456790123448E-2"/>
                      <c:h val="4.82131877817363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6C5-409C-B308-6422FF0DF791}"/>
                </c:ext>
              </c:extLst>
            </c:dLbl>
            <c:dLbl>
              <c:idx val="3"/>
              <c:layout>
                <c:manualLayout>
                  <c:x val="-7.9809870466370142E-2"/>
                  <c:y val="-7.93384833878799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6C5-409C-B308-6422FF0DF791}"/>
                </c:ext>
              </c:extLst>
            </c:dLbl>
            <c:dLbl>
              <c:idx val="4"/>
              <c:layout>
                <c:manualLayout>
                  <c:x val="-7.8655102352092818E-2"/>
                  <c:y val="-6.4286220669657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6C5-409C-B308-6422FF0DF791}"/>
                </c:ext>
              </c:extLst>
            </c:dLbl>
            <c:dLbl>
              <c:idx val="5"/>
              <c:layout>
                <c:manualLayout>
                  <c:x val="-7.4074074074074181E-2"/>
                  <c:y val="-7.8219824679703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6C5-409C-B308-6422FF0DF791}"/>
                </c:ext>
              </c:extLst>
            </c:dLbl>
            <c:dLbl>
              <c:idx val="6"/>
              <c:layout>
                <c:manualLayout>
                  <c:x val="-0.12405636661839833"/>
                  <c:y val="-7.1731233216293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2F-4E71-8A55-37DBCE1B1B93}"/>
                </c:ext>
              </c:extLst>
            </c:dLbl>
            <c:dLbl>
              <c:idx val="7"/>
              <c:layout>
                <c:manualLayout>
                  <c:x val="-0.12106705657940089"/>
                  <c:y val="-8.1625196418541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2F-4E71-8A55-37DBCE1B1B93}"/>
                </c:ext>
              </c:extLst>
            </c:dLbl>
            <c:dLbl>
              <c:idx val="8"/>
              <c:layout>
                <c:manualLayout>
                  <c:x val="-0.12268226917439282"/>
                  <c:y val="-6.9257742415731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92F-4E71-8A55-37DBCE1B1B93}"/>
                </c:ext>
              </c:extLst>
            </c:dLbl>
            <c:dLbl>
              <c:idx val="9"/>
              <c:layout>
                <c:manualLayout>
                  <c:x val="-0.11947597220380531"/>
                  <c:y val="-5.6890288412922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228315133443957E-2"/>
                      <c:h val="6.20846190941024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E7C-4F31-891B-CCC0E44849A6}"/>
                </c:ext>
              </c:extLst>
            </c:dLbl>
            <c:dLbl>
              <c:idx val="10"/>
              <c:layout>
                <c:manualLayout>
                  <c:x val="-0.12089830520623167"/>
                  <c:y val="-6.4310760814608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7C-4F31-891B-CCC0E44849A6}"/>
                </c:ext>
              </c:extLst>
            </c:dLbl>
            <c:dLbl>
              <c:idx val="11"/>
              <c:layout>
                <c:manualLayout>
                  <c:x val="-3.5558325060656343E-2"/>
                  <c:y val="-7.9151705617979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7C-4F31-891B-CCC0E44849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январь </c:v>
                </c:pt>
                <c:pt idx="1">
                  <c:v>февраль </c:v>
                </c:pt>
                <c:pt idx="2">
                  <c:v>март 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Лист1!$C$2:$C$7</c:f>
              <c:numCache>
                <c:formatCode>#\ ##0.0</c:formatCode>
                <c:ptCount val="6"/>
                <c:pt idx="0">
                  <c:v>1926.5</c:v>
                </c:pt>
                <c:pt idx="1">
                  <c:v>2957.6</c:v>
                </c:pt>
                <c:pt idx="2">
                  <c:v>4026.6</c:v>
                </c:pt>
                <c:pt idx="3">
                  <c:v>5901.3</c:v>
                </c:pt>
                <c:pt idx="4">
                  <c:v>7039.2</c:v>
                </c:pt>
                <c:pt idx="5">
                  <c:v>8208.2000000000007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C5-409C-B308-6422FF0DF7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8207592"/>
        <c:axId val="328205624"/>
      </c:lineChart>
      <c:catAx>
        <c:axId val="328207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BY"/>
          </a:p>
        </c:txPr>
        <c:crossAx val="328205624"/>
        <c:crosses val="autoZero"/>
        <c:auto val="1"/>
        <c:lblAlgn val="ctr"/>
        <c:lblOffset val="100"/>
        <c:noMultiLvlLbl val="0"/>
      </c:catAx>
      <c:valAx>
        <c:axId val="328205624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accent3"/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solidFill>
              <a:schemeClr val="accent4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BY"/>
          </a:p>
        </c:txPr>
        <c:crossAx val="32820759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32138272301194409"/>
          <c:y val="0.93098942343272839"/>
          <c:w val="0.23185159086266402"/>
          <c:h val="5.12661156689994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ПО ОТРАСЛЯМ БЮДЖЕТА</a:t>
            </a:r>
          </a:p>
          <a:p>
            <a: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ГОРЕЦКОГО РАЙОНА ЗА 1 ПОЛУГОДИЕ 20</a:t>
            </a:r>
            <a:r>
              <a:rPr lang="en-US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ГОД</a:t>
            </a:r>
          </a:p>
        </c:rich>
      </c:tx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041730419758266"/>
          <c:y val="0.18949885197940969"/>
          <c:w val="0.63899674812592067"/>
          <c:h val="0.71071825901884922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A239-405D-9949-D9DC80F79F68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A239-405D-9949-D9DC80F79F68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A239-405D-9949-D9DC80F79F68}"/>
              </c:ext>
            </c:extLst>
          </c:dPt>
          <c:dPt>
            <c:idx val="3"/>
            <c:bubble3D val="0"/>
            <c:spPr>
              <a:solidFill>
                <a:srgbClr val="CC00FF"/>
              </a:solidFill>
            </c:spPr>
            <c:extLst>
              <c:ext xmlns:c16="http://schemas.microsoft.com/office/drawing/2014/chart" uri="{C3380CC4-5D6E-409C-BE32-E72D297353CC}">
                <c16:uniqueId val="{00000007-A239-405D-9949-D9DC80F79F68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9-A239-405D-9949-D9DC80F79F68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B-A239-405D-9949-D9DC80F79F68}"/>
              </c:ext>
            </c:extLst>
          </c:dPt>
          <c:dPt>
            <c:idx val="6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D-A239-405D-9949-D9DC80F79F68}"/>
              </c:ext>
            </c:extLst>
          </c:dPt>
          <c:dPt>
            <c:idx val="7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F-A239-405D-9949-D9DC80F79F68}"/>
              </c:ext>
            </c:extLst>
          </c:dPt>
          <c:dPt>
            <c:idx val="8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11-A239-405D-9949-D9DC80F79F68}"/>
              </c:ext>
            </c:extLst>
          </c:dPt>
          <c:dLbls>
            <c:dLbl>
              <c:idx val="0"/>
              <c:layout>
                <c:manualLayout>
                  <c:x val="1.1615561228026563E-2"/>
                  <c:y val="-1.854007178086548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Здравоохранение</a:t>
                    </a:r>
                  </a:p>
                  <a:p>
                    <a:r>
                      <a:rPr lang="ru-RU" dirty="0"/>
                      <a:t>12 334,5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39-405D-9949-D9DC80F79F68}"/>
                </c:ext>
              </c:extLst>
            </c:dLbl>
            <c:dLbl>
              <c:idx val="1"/>
              <c:layout>
                <c:manualLayout>
                  <c:x val="2.7783133444539112E-2"/>
                  <c:y val="-0.1075201520818674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 Физкультура</a:t>
                    </a:r>
                  </a:p>
                  <a:p>
                    <a:r>
                      <a:rPr lang="ru-RU" dirty="0"/>
                      <a:t>1 391,2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39-405D-9949-D9DC80F79F68}"/>
                </c:ext>
              </c:extLst>
            </c:dLbl>
            <c:dLbl>
              <c:idx val="2"/>
              <c:layout>
                <c:manualLayout>
                  <c:x val="3.3576776460607478E-2"/>
                  <c:y val="-6.196812244139158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 </a:t>
                    </a:r>
                  </a:p>
                  <a:p>
                    <a:r>
                      <a:rPr lang="ru-RU" dirty="0"/>
                      <a:t>1 817,3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39-405D-9949-D9DC80F79F68}"/>
                </c:ext>
              </c:extLst>
            </c:dLbl>
            <c:dLbl>
              <c:idx val="3"/>
              <c:layout>
                <c:manualLayout>
                  <c:x val="-0.16877438484868362"/>
                  <c:y val="-4.9652850068652539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</a:t>
                    </a:r>
                  </a:p>
                  <a:p>
                    <a:r>
                      <a:rPr lang="ru-RU" dirty="0"/>
                      <a:t>21 581,4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39-405D-9949-D9DC80F79F68}"/>
                </c:ext>
              </c:extLst>
            </c:dLbl>
            <c:dLbl>
              <c:idx val="4"/>
              <c:layout>
                <c:manualLayout>
                  <c:x val="0"/>
                  <c:y val="6.81418114036711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политика</a:t>
                    </a:r>
                  </a:p>
                  <a:p>
                    <a:r>
                      <a:rPr lang="ru-RU" dirty="0"/>
                      <a:t>2 012,0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39-405D-9949-D9DC80F79F68}"/>
                </c:ext>
              </c:extLst>
            </c:dLbl>
            <c:dLbl>
              <c:idx val="5"/>
              <c:layout>
                <c:manualLayout>
                  <c:x val="-5.6526511685912932E-2"/>
                  <c:y val="-2.425734028731285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</a:t>
                    </a:r>
                  </a:p>
                  <a:p>
                    <a:r>
                      <a:rPr lang="ru-RU" dirty="0"/>
                      <a:t>3 298,6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239-405D-9949-D9DC80F79F68}"/>
                </c:ext>
              </c:extLst>
            </c:dLbl>
            <c:dLbl>
              <c:idx val="6"/>
              <c:layout>
                <c:manualLayout>
                  <c:x val="8.9794390879878519E-3"/>
                  <c:y val="-8.065292128035157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Жилищно-коммунальные</a:t>
                    </a:r>
                    <a:r>
                      <a:rPr lang="ru-RU" baseline="0" dirty="0"/>
                      <a:t> услуги и жилищное строительство</a:t>
                    </a:r>
                  </a:p>
                  <a:p>
                    <a:r>
                      <a:rPr lang="ru-RU" dirty="0"/>
                      <a:t>8 714,5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239-405D-9949-D9DC80F79F68}"/>
                </c:ext>
              </c:extLst>
            </c:dLbl>
            <c:dLbl>
              <c:idx val="7"/>
              <c:layout>
                <c:manualLayout>
                  <c:x val="9.5978468809823109E-2"/>
                  <c:y val="-4.372604340575849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Общегосударственная</a:t>
                    </a:r>
                    <a:r>
                      <a:rPr lang="ru-RU" baseline="0" dirty="0"/>
                      <a:t> деятельность</a:t>
                    </a:r>
                  </a:p>
                  <a:p>
                    <a:r>
                      <a:rPr lang="ru-RU" dirty="0"/>
                      <a:t>3 976,5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239-405D-9949-D9DC80F79F68}"/>
                </c:ext>
              </c:extLst>
            </c:dLbl>
            <c:dLbl>
              <c:idx val="8"/>
              <c:layout>
                <c:manualLayout>
                  <c:x val="0.10256977444870749"/>
                  <c:y val="-1.167172756274384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Прочие отрасли</a:t>
                    </a:r>
                  </a:p>
                  <a:p>
                    <a:r>
                      <a:rPr lang="ru-RU" dirty="0"/>
                      <a:t>138,5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239-405D-9949-D9DC80F79F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(Лист1!$A$7:$A$11,Лист1!$A$13:$A$14,Лист1!$A$15,Лист1!$A$16)</c:f>
              <c:strCache>
                <c:ptCount val="9"/>
                <c:pt idx="0">
                  <c:v>Здравоохранение</c:v>
                </c:pt>
                <c:pt idx="1">
                  <c:v>Физкультура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Социальная политика</c:v>
                </c:pt>
                <c:pt idx="5">
                  <c:v>Национальная экономика</c:v>
                </c:pt>
                <c:pt idx="6">
                  <c:v>Жилищно-коммунальные услуги и жилищное строительство</c:v>
                </c:pt>
                <c:pt idx="7">
                  <c:v>Общегосударственная деятельность</c:v>
                </c:pt>
                <c:pt idx="8">
                  <c:v>Прочие отрасли</c:v>
                </c:pt>
              </c:strCache>
            </c:strRef>
          </c:cat>
          <c:val>
            <c:numRef>
              <c:f>(Лист1!$B$7:$B$11,Лист1!$B$13:$B$14,Лист1!$B$15,Лист1!$B$16)</c:f>
              <c:numCache>
                <c:formatCode>#,##0.0</c:formatCode>
                <c:ptCount val="9"/>
                <c:pt idx="0">
                  <c:v>12334.5</c:v>
                </c:pt>
                <c:pt idx="1">
                  <c:v>1391.2</c:v>
                </c:pt>
                <c:pt idx="2">
                  <c:v>1817.3</c:v>
                </c:pt>
                <c:pt idx="3">
                  <c:v>21581.4</c:v>
                </c:pt>
                <c:pt idx="4">
                  <c:v>2012</c:v>
                </c:pt>
                <c:pt idx="5">
                  <c:v>3298.6</c:v>
                </c:pt>
                <c:pt idx="6">
                  <c:v>8714.5</c:v>
                </c:pt>
                <c:pt idx="7">
                  <c:v>3976.5</c:v>
                </c:pt>
                <c:pt idx="8">
                  <c:v>138.5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239-405D-9949-D9DC80F79F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1"/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6817552287034024E-2"/>
          <c:y val="2.7081353100684286E-2"/>
          <c:w val="0.91674124249847944"/>
          <c:h val="0.747964560864979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2023 г.</c:v>
                </c:pt>
              </c:strCache>
            </c:strRef>
          </c:tx>
          <c:spPr>
            <a:solidFill>
              <a:srgbClr val="FF6699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9893688836833436E-3"/>
                  <c:y val="-1.19756069627380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226404222506341E-2"/>
                      <c:h val="3.86815731036743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171-4738-B030-533AE120E10A}"/>
                </c:ext>
              </c:extLst>
            </c:dLbl>
            <c:dLbl>
              <c:idx val="1"/>
              <c:layout>
                <c:manualLayout>
                  <c:x val="-4.4839650584963253E-3"/>
                  <c:y val="-1.3064392022285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71-4738-B030-533AE120E10A}"/>
                </c:ext>
              </c:extLst>
            </c:dLbl>
            <c:dLbl>
              <c:idx val="3"/>
              <c:layout>
                <c:manualLayout>
                  <c:x val="-7.4732750974939848E-3"/>
                  <c:y val="-6.5321960111427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171-4738-B030-533AE120E10A}"/>
                </c:ext>
              </c:extLst>
            </c:dLbl>
            <c:dLbl>
              <c:idx val="4"/>
              <c:layout>
                <c:manualLayout>
                  <c:x val="0"/>
                  <c:y val="-1.5241790692666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171-4738-B030-533AE120E10A}"/>
                </c:ext>
              </c:extLst>
            </c:dLbl>
            <c:dLbl>
              <c:idx val="5"/>
              <c:layout>
                <c:manualLayout>
                  <c:x val="2.9893100389974405E-3"/>
                  <c:y val="-4.35479734076194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171-4738-B030-533AE120E1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Здравоохранение</c:v>
                </c:pt>
                <c:pt idx="1">
                  <c:v>Сельское хозяйство</c:v>
                </c:pt>
                <c:pt idx="2">
                  <c:v>Физкультура</c:v>
                </c:pt>
                <c:pt idx="3">
                  <c:v>Культура</c:v>
                </c:pt>
                <c:pt idx="4">
                  <c:v>Образование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474.3</c:v>
                </c:pt>
                <c:pt idx="1">
                  <c:v>219.9</c:v>
                </c:pt>
                <c:pt idx="2">
                  <c:v>135.9</c:v>
                </c:pt>
                <c:pt idx="3">
                  <c:v>103.3</c:v>
                </c:pt>
                <c:pt idx="4" formatCode="0.0">
                  <c:v>167</c:v>
                </c:pt>
                <c:pt idx="5">
                  <c:v>42.1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4E64-44C1-90E8-7547400FE05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 1полугодия 2024 г.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4946550194987478E-3"/>
                  <c:y val="-1.0886993351904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171-4738-B030-533AE120E10A}"/>
                </c:ext>
              </c:extLst>
            </c:dLbl>
            <c:dLbl>
              <c:idx val="1"/>
              <c:layout>
                <c:manualLayout>
                  <c:x val="-5.9786200779951004E-3"/>
                  <c:y val="-2.1773986703809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171-4738-B030-533AE120E10A}"/>
                </c:ext>
              </c:extLst>
            </c:dLbl>
            <c:dLbl>
              <c:idx val="2"/>
              <c:layout>
                <c:manualLayout>
                  <c:x val="2.9893100389974956E-3"/>
                  <c:y val="-3.7015777396475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171-4738-B030-533AE120E10A}"/>
                </c:ext>
              </c:extLst>
            </c:dLbl>
            <c:dLbl>
              <c:idx val="3"/>
              <c:layout>
                <c:manualLayout>
                  <c:x val="4.4839650584963253E-3"/>
                  <c:y val="-1.3064392022285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171-4738-B030-533AE120E10A}"/>
                </c:ext>
              </c:extLst>
            </c:dLbl>
            <c:dLbl>
              <c:idx val="4"/>
              <c:layout>
                <c:manualLayout>
                  <c:x val="1.3451895175488976E-2"/>
                  <c:y val="-8.70959468152372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171-4738-B030-533AE120E10A}"/>
                </c:ext>
              </c:extLst>
            </c:dLbl>
            <c:dLbl>
              <c:idx val="5"/>
              <c:layout>
                <c:manualLayout>
                  <c:x val="4.4839650584963253E-3"/>
                  <c:y val="-2.6128784044571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171-4738-B030-533AE120E1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Здравоохранение</c:v>
                </c:pt>
                <c:pt idx="1">
                  <c:v>Сельское хозяйство</c:v>
                </c:pt>
                <c:pt idx="2">
                  <c:v>Физкультура</c:v>
                </c:pt>
                <c:pt idx="3">
                  <c:v>Культура</c:v>
                </c:pt>
                <c:pt idx="4">
                  <c:v>Образование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511.7</c:v>
                </c:pt>
                <c:pt idx="1">
                  <c:v>236.4</c:v>
                </c:pt>
                <c:pt idx="2">
                  <c:v>137.4</c:v>
                </c:pt>
                <c:pt idx="3" formatCode="0.0">
                  <c:v>111</c:v>
                </c:pt>
                <c:pt idx="4" formatCode="0.0">
                  <c:v>174</c:v>
                </c:pt>
                <c:pt idx="5">
                  <c:v>43.6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4E64-44C1-90E8-7547400FE05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 полугодия 2024 год</c:v>
                </c:pt>
              </c:strCache>
            </c:strRef>
          </c:tx>
          <c:spPr>
            <a:solidFill>
              <a:srgbClr val="FF993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451895175488976E-2"/>
                  <c:y val="-1.9596588033428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171-4738-B030-533AE120E10A}"/>
                </c:ext>
              </c:extLst>
            </c:dLbl>
            <c:dLbl>
              <c:idx val="1"/>
              <c:layout>
                <c:manualLayout>
                  <c:x val="2.9893100389975502E-3"/>
                  <c:y val="-1.7419189363047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171-4738-B030-533AE120E10A}"/>
                </c:ext>
              </c:extLst>
            </c:dLbl>
            <c:dLbl>
              <c:idx val="2"/>
              <c:layout>
                <c:manualLayout>
                  <c:x val="7.4732750974938755E-3"/>
                  <c:y val="-8.7095946815238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171-4738-B030-533AE120E10A}"/>
                </c:ext>
              </c:extLst>
            </c:dLbl>
            <c:dLbl>
              <c:idx val="3"/>
              <c:layout>
                <c:manualLayout>
                  <c:x val="7.4732750974938755E-3"/>
                  <c:y val="-1.0886993351904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171-4738-B030-533AE120E10A}"/>
                </c:ext>
              </c:extLst>
            </c:dLbl>
            <c:dLbl>
              <c:idx val="4"/>
              <c:layout>
                <c:manualLayout>
                  <c:x val="1.4946550194987751E-2"/>
                  <c:y val="-6.5321960111428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171-4738-B030-533AE120E10A}"/>
                </c:ext>
              </c:extLst>
            </c:dLbl>
            <c:dLbl>
              <c:idx val="5"/>
              <c:layout>
                <c:manualLayout>
                  <c:x val="1.494655019498764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171-4738-B030-533AE120E1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Здравоохранение</c:v>
                </c:pt>
                <c:pt idx="1">
                  <c:v>Сельское хозяйство</c:v>
                </c:pt>
                <c:pt idx="2">
                  <c:v>Физкультура</c:v>
                </c:pt>
                <c:pt idx="3">
                  <c:v>Культура</c:v>
                </c:pt>
                <c:pt idx="4">
                  <c:v>Образование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Лист1!$D$2:$D$7</c:f>
              <c:numCache>
                <c:formatCode>0.0</c:formatCode>
                <c:ptCount val="6"/>
                <c:pt idx="0" formatCode="General">
                  <c:v>491.9</c:v>
                </c:pt>
                <c:pt idx="1">
                  <c:v>292</c:v>
                </c:pt>
                <c:pt idx="2" formatCode="General">
                  <c:v>147.5</c:v>
                </c:pt>
                <c:pt idx="3" formatCode="General">
                  <c:v>87.8</c:v>
                </c:pt>
                <c:pt idx="4" formatCode="General">
                  <c:v>151.6</c:v>
                </c:pt>
                <c:pt idx="5">
                  <c:v>44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2-4E64-44C1-90E8-7547400FE0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0959744"/>
        <c:axId val="450960072"/>
        <c:axId val="0"/>
      </c:bar3DChart>
      <c:catAx>
        <c:axId val="45095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5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450960072"/>
        <c:crosses val="autoZero"/>
        <c:auto val="1"/>
        <c:lblAlgn val="ctr"/>
        <c:lblOffset val="100"/>
        <c:noMultiLvlLbl val="0"/>
      </c:catAx>
      <c:valAx>
        <c:axId val="450960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6"/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solidFill>
              <a:schemeClr val="accent5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BY"/>
          </a:p>
        </c:txPr>
        <c:crossAx val="450959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564425974530966"/>
          <c:y val="0.25919479454271882"/>
          <c:w val="0.25087185282395258"/>
          <c:h val="0.186214391816547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dirty="0">
                <a:effectLst/>
              </a:rPr>
              <a:t>ВЫПОЛНЕНИЕ</a:t>
            </a:r>
            <a:r>
              <a:rPr lang="ru-RU" sz="1800" b="1" baseline="0" dirty="0">
                <a:effectLst/>
              </a:rPr>
              <a:t> МЕРОПРИЯТИЙ ПО ЭКОНОМИИ БЮДЖЕТНЫХ СРЕДСТВ ПО ОТРАСЛЯМ БЮДЖЕТНОЙ СФЕРЫ </a:t>
            </a:r>
          </a:p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baseline="0" dirty="0">
                <a:effectLst/>
              </a:rPr>
              <a:t>ГОРЕЦКОГО РАЙОНА </a:t>
            </a:r>
            <a:endParaRPr lang="ru-RU" sz="1800" dirty="0">
              <a:effectLst/>
            </a:endParaRPr>
          </a:p>
        </c:rich>
      </c:tx>
      <c:layout>
        <c:manualLayout>
          <c:xMode val="edge"/>
          <c:yMode val="edge"/>
          <c:x val="0.19942027279043326"/>
          <c:y val="2.2992572910873119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86021387616358E-2"/>
          <c:y val="6.50757297164926E-2"/>
          <c:w val="0.88425894199687838"/>
          <c:h val="0.825165298763032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'Таблица в тысячах'!$B$2:$C$2</c:f>
              <c:strCache>
                <c:ptCount val="1"/>
                <c:pt idx="0">
                  <c:v>1 полугодие  2023 год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5.5954718290166412E-3"/>
                  <c:y val="-1.4640565762612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62-4668-B2E5-8792350793F8}"/>
                </c:ext>
              </c:extLst>
            </c:dLbl>
            <c:dLbl>
              <c:idx val="1"/>
              <c:layout>
                <c:manualLayout>
                  <c:x val="2.7325405451461421E-3"/>
                  <c:y val="-1.6732027521550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62-4668-B2E5-8792350793F8}"/>
                </c:ext>
              </c:extLst>
            </c:dLbl>
            <c:dLbl>
              <c:idx val="2"/>
              <c:layout>
                <c:manualLayout>
                  <c:x val="1.366270272573071E-3"/>
                  <c:y val="-1.4640853451977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62-4668-B2E5-8792350793F8}"/>
                </c:ext>
              </c:extLst>
            </c:dLbl>
            <c:dLbl>
              <c:idx val="3"/>
              <c:layout>
                <c:manualLayout>
                  <c:x val="5.4650810902922842E-3"/>
                  <c:y val="-1.2549020641162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62-4668-B2E5-8792350793F8}"/>
                </c:ext>
              </c:extLst>
            </c:dLbl>
            <c:dLbl>
              <c:idx val="4"/>
              <c:layout>
                <c:manualLayout>
                  <c:x val="-2.7325405451461421E-3"/>
                  <c:y val="-1.0457517200968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962-4668-B2E5-8792350793F8}"/>
                </c:ext>
              </c:extLst>
            </c:dLbl>
            <c:dLbl>
              <c:idx val="5"/>
              <c:layout>
                <c:manualLayout>
                  <c:x val="5.4569858930869257E-3"/>
                  <c:y val="-1.0457442990554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62-4668-B2E5-8792350793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Физкультура</c:v>
                </c:pt>
                <c:pt idx="4">
                  <c:v>Социальная политика</c:v>
                </c:pt>
                <c:pt idx="5">
                  <c:v>Прочие</c:v>
                </c:pt>
              </c:strCache>
            </c:strRef>
          </c:cat>
          <c:val>
            <c:numRef>
              <c:f>'Таблица в тысячах'!$B$5:$B$10</c:f>
              <c:numCache>
                <c:formatCode>0.0</c:formatCode>
                <c:ptCount val="6"/>
                <c:pt idx="0">
                  <c:v>244.08779000000001</c:v>
                </c:pt>
                <c:pt idx="1">
                  <c:v>23.482419999999998</c:v>
                </c:pt>
                <c:pt idx="2">
                  <c:v>64.101830000000007</c:v>
                </c:pt>
                <c:pt idx="3">
                  <c:v>49.68056</c:v>
                </c:pt>
                <c:pt idx="4">
                  <c:v>23.34647</c:v>
                </c:pt>
                <c:pt idx="5">
                  <c:v>26.836470000000002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62-4668-B2E5-8792350793F8}"/>
            </c:ext>
          </c:extLst>
        </c:ser>
        <c:ser>
          <c:idx val="2"/>
          <c:order val="1"/>
          <c:tx>
            <c:strRef>
              <c:f>'Таблица в тысячах'!$D$2:$E$2</c:f>
              <c:strCache>
                <c:ptCount val="1"/>
                <c:pt idx="0">
                  <c:v>1 полугодие 2024 год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1.2417540199306628E-2"/>
                  <c:y val="-1.923155438903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62-4668-B2E5-8792350793F8}"/>
                </c:ext>
              </c:extLst>
            </c:dLbl>
            <c:dLbl>
              <c:idx val="1"/>
              <c:layout>
                <c:manualLayout>
                  <c:x val="1.2296432453157639E-2"/>
                  <c:y val="-1.6742896752026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962-4668-B2E5-8792350793F8}"/>
                </c:ext>
              </c:extLst>
            </c:dLbl>
            <c:dLbl>
              <c:idx val="2"/>
              <c:layout>
                <c:manualLayout>
                  <c:x val="3.8725936272316682E-3"/>
                  <c:y val="-6.2844852726742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962-4668-B2E5-8792350793F8}"/>
                </c:ext>
              </c:extLst>
            </c:dLbl>
            <c:dLbl>
              <c:idx val="3"/>
              <c:layout>
                <c:manualLayout>
                  <c:x val="1.366270272573071E-2"/>
                  <c:y val="-1.04695392286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962-4668-B2E5-8792350793F8}"/>
                </c:ext>
              </c:extLst>
            </c:dLbl>
            <c:dLbl>
              <c:idx val="4"/>
              <c:layout>
                <c:manualLayout>
                  <c:x val="1.63940598871762E-2"/>
                  <c:y val="-4.1917352018309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962-4668-B2E5-8792350793F8}"/>
                </c:ext>
              </c:extLst>
            </c:dLbl>
            <c:dLbl>
              <c:idx val="5"/>
              <c:layout>
                <c:manualLayout>
                  <c:x val="1.0930484921593937E-2"/>
                  <c:y val="-6.2886732572629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962-4668-B2E5-8792350793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Физкультура</c:v>
                </c:pt>
                <c:pt idx="4">
                  <c:v>Социальная политика</c:v>
                </c:pt>
                <c:pt idx="5">
                  <c:v>Прочие</c:v>
                </c:pt>
              </c:strCache>
            </c:strRef>
          </c:cat>
          <c:val>
            <c:numRef>
              <c:f>'Таблица в тысячах'!$D$5:$D$10</c:f>
              <c:numCache>
                <c:formatCode>_-* #,##0.0_р_._-;\-* #,##0.0_р_._-;_-* "-"??_р_._-;_-@_-</c:formatCode>
                <c:ptCount val="6"/>
                <c:pt idx="0" formatCode="0.0">
                  <c:v>189.93453</c:v>
                </c:pt>
                <c:pt idx="1">
                  <c:v>17.99483</c:v>
                </c:pt>
                <c:pt idx="2">
                  <c:v>55.722749999999998</c:v>
                </c:pt>
                <c:pt idx="3">
                  <c:v>36.805230000000002</c:v>
                </c:pt>
                <c:pt idx="4">
                  <c:v>24.652630000000002</c:v>
                </c:pt>
                <c:pt idx="5">
                  <c:v>36.165660000000003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962-4668-B2E5-8792350793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05298176"/>
        <c:axId val="106557440"/>
        <c:axId val="0"/>
      </c:bar3DChart>
      <c:catAx>
        <c:axId val="105298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BY"/>
          </a:p>
        </c:txPr>
        <c:crossAx val="106557440"/>
        <c:crosses val="autoZero"/>
        <c:auto val="1"/>
        <c:lblAlgn val="ctr"/>
        <c:lblOffset val="100"/>
        <c:noMultiLvlLbl val="0"/>
      </c:catAx>
      <c:valAx>
        <c:axId val="1065574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</a:t>
                </a:r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BY"/>
          </a:p>
        </c:txPr>
        <c:crossAx val="105298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256225037595695"/>
          <c:y val="0.27967089530475353"/>
          <c:w val="0.20505848588599232"/>
          <c:h val="0.11601837270341206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BY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0.74236</cdr:x>
      <cdr:y>0.16695</cdr:y>
    </cdr:from>
    <cdr:to>
      <cdr:x>0.90389</cdr:x>
      <cdr:y>0.35677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20991" y="916711"/>
          <a:ext cx="1268976" cy="10837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ВСЕГО: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24 136,8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тыс.рублей</a:t>
          </a:r>
        </a:p>
      </cdr:txBody>
    </cdr:sp>
  </cdr:relSizeAnchor>
  <cdr:relSizeAnchor xmlns:cdr="http://schemas.openxmlformats.org/drawingml/2006/chartDrawing">
    <cdr:from>
      <cdr:x>0.33463</cdr:x>
      <cdr:y>0.626</cdr:y>
    </cdr:from>
    <cdr:to>
      <cdr:x>0.42591</cdr:x>
      <cdr:y>0.67257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059832" y="4293096"/>
          <a:ext cx="834664" cy="319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20,0 %</a:t>
          </a:r>
        </a:p>
      </cdr:txBody>
    </cdr:sp>
  </cdr:relSizeAnchor>
  <cdr:relSizeAnchor xmlns:cdr="http://schemas.openxmlformats.org/drawingml/2006/chartDrawing">
    <cdr:from>
      <cdr:x>0.2165</cdr:x>
      <cdr:y>0.47348</cdr:y>
    </cdr:from>
    <cdr:to>
      <cdr:x>0.3109</cdr:x>
      <cdr:y>0.52652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979712" y="3247126"/>
          <a:ext cx="863193" cy="3637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9,3 %</a:t>
          </a:r>
        </a:p>
      </cdr:txBody>
    </cdr:sp>
  </cdr:relSizeAnchor>
  <cdr:relSizeAnchor xmlns:cdr="http://schemas.openxmlformats.org/drawingml/2006/chartDrawing">
    <cdr:from>
      <cdr:x>0.248</cdr:x>
      <cdr:y>0.395</cdr:y>
    </cdr:from>
    <cdr:to>
      <cdr:x>0.32724</cdr:x>
      <cdr:y>0.44003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267744" y="2708920"/>
          <a:ext cx="724571" cy="308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6,7 %</a:t>
          </a:r>
        </a:p>
      </cdr:txBody>
    </cdr:sp>
  </cdr:relSizeAnchor>
  <cdr:relSizeAnchor xmlns:cdr="http://schemas.openxmlformats.org/drawingml/2006/chartDrawing">
    <cdr:from>
      <cdr:x>0.2795</cdr:x>
      <cdr:y>0.353</cdr:y>
    </cdr:from>
    <cdr:to>
      <cdr:x>0.36248</cdr:x>
      <cdr:y>0.41798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555776" y="2420888"/>
          <a:ext cx="758769" cy="4456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0,8 %</a:t>
          </a:r>
        </a:p>
      </cdr:txBody>
    </cdr:sp>
  </cdr:relSizeAnchor>
  <cdr:relSizeAnchor xmlns:cdr="http://schemas.openxmlformats.org/drawingml/2006/chartDrawing">
    <cdr:from>
      <cdr:x>0.36613</cdr:x>
      <cdr:y>0.332</cdr:y>
    </cdr:from>
    <cdr:to>
      <cdr:x>0.46241</cdr:x>
      <cdr:y>0.39513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347864" y="2276872"/>
          <a:ext cx="880384" cy="432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12,7</a:t>
          </a:r>
          <a:r>
            <a:rPr lang="ru-RU" sz="1400" baseline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0.67325</cdr:x>
      <cdr:y>0.4685</cdr:y>
    </cdr:from>
    <cdr:to>
      <cdr:x>0.75988</cdr:x>
      <cdr:y>0.5315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DA736FC7-5809-460E-884F-DE3404A30AFD}"/>
            </a:ext>
          </a:extLst>
        </cdr:cNvPr>
        <cdr:cNvSpPr txBox="1"/>
      </cdr:nvSpPr>
      <cdr:spPr>
        <a:xfrm xmlns:a="http://schemas.openxmlformats.org/drawingml/2006/main">
          <a:off x="6156176" y="3212973"/>
          <a:ext cx="792145" cy="432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50,6 %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0.00301</cdr:x>
      <cdr:y>0</cdr:y>
    </cdr:from>
    <cdr:to>
      <cdr:x>0.99358</cdr:x>
      <cdr:y>0.10417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015" y="0"/>
          <a:ext cx="9213155" cy="6256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800" b="1" i="0" dirty="0">
              <a:latin typeface="Times New Roman" pitchFamily="18" charset="0"/>
              <a:cs typeface="Times New Roman" pitchFamily="18" charset="0"/>
            </a:rPr>
            <a:t>ПОСТУПЛЕНИЕ СОБСТВЕННЫХ</a:t>
          </a:r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 ДОХОДНЫХ ИСТОЧНИКОВ </a:t>
          </a:r>
        </a:p>
        <a:p xmlns:a="http://schemas.openxmlformats.org/drawingml/2006/main">
          <a:pPr algn="ctr"/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ПО БЮДЖЕТУ ГОРЕЦКОГО РАЙОНА</a:t>
          </a:r>
          <a:endParaRPr lang="ru-RU" sz="1800" b="1" i="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0.00642</cdr:x>
      <cdr:y>0.0671</cdr:y>
    </cdr:from>
    <cdr:to>
      <cdr:x>0.10074</cdr:x>
      <cdr:y>0.10845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1100"/>
            <a:t>.</a:t>
          </a:r>
        </a:p>
      </cdr:txBody>
    </cdr:sp>
  </cdr:relSizeAnchor>
  <cdr:relSizeAnchor xmlns:cdr="http://schemas.openxmlformats.org/drawingml/2006/chartDrawing">
    <cdr:from>
      <cdr:x>0.06325</cdr:x>
      <cdr:y>0.01097</cdr:y>
    </cdr:from>
    <cdr:to>
      <cdr:x>0.99358</cdr:x>
      <cdr:y>0.07526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88308" y="65169"/>
          <a:ext cx="8652861" cy="383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0.00642</cdr:x>
      <cdr:y>0.0671</cdr:y>
    </cdr:from>
    <cdr:to>
      <cdr:x>0.10074</cdr:x>
      <cdr:y>0.10845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0.15246</cdr:x>
      <cdr:y>0.84959</cdr:y>
    </cdr:from>
    <cdr:to>
      <cdr:x>0.25067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419412" y="53134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0.10231</cdr:x>
      <cdr:y>0.82347</cdr:y>
    </cdr:from>
    <cdr:to>
      <cdr:x>0.20052</cdr:x>
      <cdr:y>0.97389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952501" y="500604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Подоходный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налог  </a:t>
          </a:r>
        </a:p>
      </cdr:txBody>
    </cdr:sp>
  </cdr:relSizeAnchor>
  <cdr:relSizeAnchor xmlns:cdr="http://schemas.openxmlformats.org/drawingml/2006/chartDrawing">
    <cdr:from>
      <cdr:x>0.27538</cdr:x>
      <cdr:y>0.82039</cdr:y>
    </cdr:from>
    <cdr:to>
      <cdr:x>0.37359</cdr:x>
      <cdr:y>0.9708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551011" y="4979641"/>
          <a:ext cx="909772" cy="9129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itchFamily="18" charset="0"/>
              <a:cs typeface="Times New Roman" pitchFamily="18" charset="0"/>
            </a:rPr>
            <a:t>НДС</a:t>
          </a:r>
        </a:p>
      </cdr:txBody>
    </cdr:sp>
  </cdr:relSizeAnchor>
  <cdr:relSizeAnchor xmlns:cdr="http://schemas.openxmlformats.org/drawingml/2006/chartDrawing">
    <cdr:from>
      <cdr:x>0.4089</cdr:x>
      <cdr:y>0.82039</cdr:y>
    </cdr:from>
    <cdr:to>
      <cdr:x>0.50712</cdr:x>
      <cdr:y>0.9708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3787818" y="4979633"/>
          <a:ext cx="909864" cy="912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itchFamily="18" charset="0"/>
              <a:cs typeface="Times New Roman" pitchFamily="18" charset="0"/>
            </a:rPr>
            <a:t>Налоги на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собственность</a:t>
          </a:r>
        </a:p>
      </cdr:txBody>
    </cdr:sp>
  </cdr:relSizeAnchor>
  <cdr:relSizeAnchor xmlns:cdr="http://schemas.openxmlformats.org/drawingml/2006/chartDrawing">
    <cdr:from>
      <cdr:x>0.5269</cdr:x>
      <cdr:y>0.81731</cdr:y>
    </cdr:from>
    <cdr:to>
      <cdr:x>0.7036</cdr:x>
      <cdr:y>0.96773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4880960" y="4960947"/>
          <a:ext cx="1636865" cy="9130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Другие налоги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от выручки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от реализации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товаров (работ, услуг</a:t>
          </a:r>
          <a:r>
            <a:rPr lang="ru-RU" sz="1200">
              <a:latin typeface="Times New Roman" pitchFamily="18" charset="0"/>
              <a:cs typeface="Times New Roman" pitchFamily="18" charset="0"/>
            </a:rPr>
            <a:t>)</a:t>
          </a:r>
        </a:p>
      </cdr:txBody>
    </cdr:sp>
  </cdr:relSizeAnchor>
  <cdr:relSizeAnchor xmlns:cdr="http://schemas.openxmlformats.org/drawingml/2006/chartDrawing">
    <cdr:from>
      <cdr:x>0.69463</cdr:x>
      <cdr:y>0.79571</cdr:y>
    </cdr:from>
    <cdr:to>
      <cdr:x>0.80407</cdr:x>
      <cdr:y>0.95239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6434741" y="4829825"/>
          <a:ext cx="1013800" cy="951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Прочие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налоговые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доходы</a:t>
          </a:r>
        </a:p>
      </cdr:txBody>
    </cdr:sp>
  </cdr:relSizeAnchor>
  <cdr:relSizeAnchor xmlns:cdr="http://schemas.openxmlformats.org/drawingml/2006/chartDrawing">
    <cdr:from>
      <cdr:x>0.85141</cdr:x>
      <cdr:y>0.82501</cdr:y>
    </cdr:from>
    <cdr:to>
      <cdr:x>0.9598</cdr:x>
      <cdr:y>0.92473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7918864" y="5015393"/>
          <a:ext cx="1008123" cy="60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Неналоговые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 доходы</a:t>
          </a:r>
        </a:p>
      </cdr:txBody>
    </cdr:sp>
  </cdr:relSizeAnchor>
  <cdr:relSizeAnchor xmlns:cdr="http://schemas.openxmlformats.org/drawingml/2006/chartDrawing">
    <cdr:from>
      <cdr:x>0.57875</cdr:x>
      <cdr:y>0.1535</cdr:y>
    </cdr:from>
    <cdr:to>
      <cdr:x>0.76674</cdr:x>
      <cdr:y>0.19344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292080" y="1052736"/>
          <a:ext cx="1718981" cy="273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19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901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,7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тыс.рублей </a:t>
          </a:r>
        </a:p>
      </cdr:txBody>
    </cdr:sp>
  </cdr:relSizeAnchor>
  <cdr:relSizeAnchor xmlns:cdr="http://schemas.openxmlformats.org/drawingml/2006/chartDrawing">
    <cdr:from>
      <cdr:x>0.57964</cdr:x>
      <cdr:y>0.19502</cdr:y>
    </cdr:from>
    <cdr:to>
      <cdr:x>0.76763</cdr:x>
      <cdr:y>0.24036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5369487" y="1183724"/>
          <a:ext cx="1741468" cy="2752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24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136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,8 тыс.рублей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0.66129</cdr:x>
      <cdr:y>0.56524</cdr:y>
    </cdr:from>
    <cdr:to>
      <cdr:x>0.98166</cdr:x>
      <cdr:y>0.85093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5904656" y="2902196"/>
          <a:ext cx="2860578" cy="14668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300" b="1" dirty="0">
              <a:solidFill>
                <a:schemeClr val="tx1"/>
              </a:solidFill>
            </a:rPr>
            <a:t>Задание январь-март – 107,8 %</a:t>
          </a:r>
        </a:p>
        <a:p xmlns:a="http://schemas.openxmlformats.org/drawingml/2006/main">
          <a:r>
            <a:rPr lang="ru-RU" sz="1300" b="1" dirty="0">
              <a:solidFill>
                <a:schemeClr val="tx1"/>
              </a:solidFill>
            </a:rPr>
            <a:t>Факт январь-март 2024 г. к январь-март 2023 г. – 126,6 %</a:t>
          </a:r>
        </a:p>
        <a:p xmlns:a="http://schemas.openxmlformats.org/drawingml/2006/main">
          <a:r>
            <a:rPr lang="ru-RU" sz="1300" b="1" dirty="0">
              <a:solidFill>
                <a:schemeClr val="tx1"/>
              </a:solidFill>
            </a:rPr>
            <a:t>Задание январь-июнь – 108,6%</a:t>
          </a:r>
        </a:p>
        <a:p xmlns:a="http://schemas.openxmlformats.org/drawingml/2006/main">
          <a:r>
            <a:rPr lang="ru-RU" sz="1300" b="1" dirty="0">
              <a:solidFill>
                <a:schemeClr val="tx1"/>
              </a:solidFill>
            </a:rPr>
            <a:t>Факт январь-июнь 2024 г. к </a:t>
          </a:r>
        </a:p>
        <a:p xmlns:a="http://schemas.openxmlformats.org/drawingml/2006/main">
          <a:r>
            <a:rPr lang="ru-RU" sz="1300" b="1" dirty="0">
              <a:solidFill>
                <a:schemeClr val="tx1"/>
              </a:solidFill>
            </a:rPr>
            <a:t>январь-июнь 2023 г. – 124,1%</a:t>
          </a:r>
        </a:p>
      </cdr:txBody>
    </cdr:sp>
  </cdr:relSizeAnchor>
  <cdr:relSizeAnchor xmlns:cdr="http://schemas.openxmlformats.org/drawingml/2006/chartDrawing">
    <cdr:from>
      <cdr:x>0.64516</cdr:x>
      <cdr:y>0.80165</cdr:y>
    </cdr:from>
    <cdr:to>
      <cdr:x>0.94355</cdr:x>
      <cdr:y>0.91384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760640" y="4116016"/>
          <a:ext cx="266429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0.27163</cdr:x>
      <cdr:y>0.35556</cdr:y>
    </cdr:from>
    <cdr:to>
      <cdr:x>0.35303</cdr:x>
      <cdr:y>0.41142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83769" y="2304256"/>
          <a:ext cx="744322" cy="3620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15,8 %</a:t>
          </a:r>
        </a:p>
      </cdr:txBody>
    </cdr:sp>
  </cdr:relSizeAnchor>
  <cdr:relSizeAnchor xmlns:cdr="http://schemas.openxmlformats.org/drawingml/2006/chartDrawing">
    <cdr:from>
      <cdr:x>0.185</cdr:x>
      <cdr:y>0.44444</cdr:y>
    </cdr:from>
    <cdr:to>
      <cdr:x>0.29507</cdr:x>
      <cdr:y>0.48889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691640" y="2880320"/>
          <a:ext cx="1006480" cy="288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6,0 %</a:t>
          </a:r>
        </a:p>
      </cdr:txBody>
    </cdr:sp>
  </cdr:relSizeAnchor>
  <cdr:relSizeAnchor xmlns:cdr="http://schemas.openxmlformats.org/drawingml/2006/chartDrawing">
    <cdr:from>
      <cdr:x>0.20863</cdr:x>
      <cdr:y>0.5</cdr:y>
    </cdr:from>
    <cdr:to>
      <cdr:x>0.28398</cdr:x>
      <cdr:y>0.55556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907713" y="3240360"/>
          <a:ext cx="6890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3,6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0.41338</cdr:x>
      <cdr:y>0.28889</cdr:y>
    </cdr:from>
    <cdr:to>
      <cdr:x>0.48425</cdr:x>
      <cdr:y>0.35884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79913" y="1872208"/>
          <a:ext cx="648072" cy="4533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7,2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0.61025</cdr:x>
      <cdr:y>0.34444</cdr:y>
    </cdr:from>
    <cdr:to>
      <cdr:x>0.68978</cdr:x>
      <cdr:y>0.40309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580113" y="2232248"/>
          <a:ext cx="727222" cy="380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22,3%</a:t>
          </a:r>
        </a:p>
      </cdr:txBody>
    </cdr:sp>
  </cdr:relSizeAnchor>
  <cdr:relSizeAnchor xmlns:cdr="http://schemas.openxmlformats.org/drawingml/2006/chartDrawing">
    <cdr:from>
      <cdr:x>0.74412</cdr:x>
      <cdr:y>0.41111</cdr:y>
    </cdr:from>
    <cdr:to>
      <cdr:x>0.81724</cdr:x>
      <cdr:y>0.45556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804234" y="2664297"/>
          <a:ext cx="668609" cy="288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2,5 %</a:t>
          </a:r>
        </a:p>
      </cdr:txBody>
    </cdr:sp>
  </cdr:relSizeAnchor>
  <cdr:relSizeAnchor xmlns:cdr="http://schemas.openxmlformats.org/drawingml/2006/chartDrawing">
    <cdr:from>
      <cdr:x>0.74412</cdr:x>
      <cdr:y>0.45556</cdr:y>
    </cdr:from>
    <cdr:to>
      <cdr:x>0.81373</cdr:x>
      <cdr:y>0.5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804234" y="2952328"/>
          <a:ext cx="63651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3,3 %</a:t>
          </a:r>
        </a:p>
      </cdr:txBody>
    </cdr:sp>
  </cdr:relSizeAnchor>
  <cdr:relSizeAnchor xmlns:cdr="http://schemas.openxmlformats.org/drawingml/2006/chartDrawing">
    <cdr:from>
      <cdr:x>0.47638</cdr:x>
      <cdr:y>0.61111</cdr:y>
    </cdr:from>
    <cdr:to>
      <cdr:x>0.56005</cdr:x>
      <cdr:y>0.66551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355977" y="3960440"/>
          <a:ext cx="765079" cy="3525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39,1 %</a:t>
          </a:r>
        </a:p>
      </cdr:txBody>
    </cdr:sp>
  </cdr:relSizeAnchor>
  <cdr:relSizeAnchor xmlns:cdr="http://schemas.openxmlformats.org/drawingml/2006/chartDrawing">
    <cdr:from>
      <cdr:x>0.82995</cdr:x>
      <cdr:y>0.1101</cdr:y>
    </cdr:from>
    <cdr:to>
      <cdr:x>0.96193</cdr:x>
      <cdr:y>0.25907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7722335" y="669112"/>
          <a:ext cx="1228016" cy="9052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0.81845</cdr:x>
      <cdr:y>0.1013</cdr:y>
    </cdr:from>
    <cdr:to>
      <cdr:x>0.9792</cdr:x>
      <cdr:y>0.24331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7618285" y="615779"/>
          <a:ext cx="1496289" cy="863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ВСЕГО: 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55 270,9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тыс. рублей</a:t>
          </a:r>
        </a:p>
      </cdr:txBody>
    </cdr:sp>
  </cdr:relSizeAnchor>
  <cdr:relSizeAnchor xmlns:cdr="http://schemas.openxmlformats.org/drawingml/2006/chartDrawing">
    <cdr:from>
      <cdr:x>0.62244</cdr:x>
      <cdr:y>0.63302</cdr:y>
    </cdr:from>
    <cdr:to>
      <cdr:x>0.99466</cdr:x>
      <cdr:y>0.9809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A6CC6B02-7F0C-4190-B9FA-940405C5CA0F}"/>
            </a:ext>
          </a:extLst>
        </cdr:cNvPr>
        <cdr:cNvSpPr txBox="1"/>
      </cdr:nvSpPr>
      <cdr:spPr>
        <a:xfrm xmlns:a="http://schemas.openxmlformats.org/drawingml/2006/main">
          <a:off x="5789543" y="3843131"/>
          <a:ext cx="3462130" cy="21120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 том числе: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социальная сфера 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39 142,8 тыс. рублей (70,8%);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ru-RU" sz="500" b="1" i="0" u="none" strike="noStrike" kern="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народно-хозяйственный комплекс 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12 013,1 тыс. рублей (21,8%);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ru-RU" sz="500" b="1" i="0" u="none" strike="noStrike" kern="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общегосударственная деятельность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3 976,5 тыс. рублей (7,2%).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0.626</cdr:x>
      <cdr:y>0.29</cdr:y>
    </cdr:from>
    <cdr:to>
      <cdr:x>0.80256</cdr:x>
      <cdr:y>0.3335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24129" y="1988840"/>
          <a:ext cx="1614464" cy="2983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431,5</a:t>
          </a:r>
          <a:r>
            <a:rPr lang="ru-RU" sz="14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тыс. рублей</a:t>
          </a:r>
        </a:p>
      </cdr:txBody>
    </cdr:sp>
  </cdr:relSizeAnchor>
  <cdr:relSizeAnchor xmlns:cdr="http://schemas.openxmlformats.org/drawingml/2006/chartDrawing">
    <cdr:from>
      <cdr:x>0.68344</cdr:x>
      <cdr:y>0.42297</cdr:y>
    </cdr:from>
    <cdr:to>
      <cdr:x>0.81061</cdr:x>
      <cdr:y>0.45518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352836" y="2568348"/>
          <a:ext cx="1182120" cy="1956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0.68618</cdr:x>
      <cdr:y>0.45938</cdr:y>
    </cdr:from>
    <cdr:to>
      <cdr:x>0.81336</cdr:x>
      <cdr:y>0.4888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378348" y="2789464"/>
          <a:ext cx="1182121" cy="1785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0.626</cdr:x>
      <cdr:y>0.3425</cdr:y>
    </cdr:from>
    <cdr:to>
      <cdr:x>0.81811</cdr:x>
      <cdr:y>0.38093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724129" y="2348880"/>
          <a:ext cx="1756654" cy="26355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361,3 тыс. рублей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BD9C25D-687C-4E2F-9EF9-526DE4E10321}" type="datetimeFigureOut">
              <a:rPr lang="ru-RU" smtClean="0"/>
              <a:t>18.07.2024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" y="0"/>
            <a:ext cx="9156728" cy="6858000"/>
          </a:xfrm>
        </p:spPr>
      </p:pic>
      <p:sp>
        <p:nvSpPr>
          <p:cNvPr id="7" name="Прямоугольник 6"/>
          <p:cNvSpPr/>
          <p:nvPr/>
        </p:nvSpPr>
        <p:spPr>
          <a:xfrm>
            <a:off x="389001" y="1340768"/>
            <a:ext cx="8544583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ИСПОЛНЕНИЕ </a:t>
            </a:r>
          </a:p>
          <a:p>
            <a:pPr algn="ctr"/>
            <a:r>
              <a:rPr lang="ru-RU" sz="4800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КОНСОЛИДИРОВАННОГО</a:t>
            </a:r>
          </a:p>
          <a:p>
            <a:pPr algn="ctr"/>
            <a:r>
              <a:rPr lang="ru-RU" sz="4800" b="1" i="1" cap="none" spc="0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БЮДЖЕТА</a:t>
            </a:r>
          </a:p>
          <a:p>
            <a:pPr algn="ctr"/>
            <a:r>
              <a:rPr lang="ru-RU" sz="4800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ГОРЕЦКОГО РАЙОНА</a:t>
            </a:r>
          </a:p>
          <a:p>
            <a:pPr algn="ctr"/>
            <a:r>
              <a:rPr lang="ru-RU" sz="4800" b="1" i="1" cap="none" spc="0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 1 ПОЛУГОДИЕ 2024 ГОДА</a:t>
            </a:r>
          </a:p>
        </p:txBody>
      </p:sp>
    </p:spTree>
    <p:extLst>
      <p:ext uri="{BB962C8B-B14F-4D97-AF65-F5344CB8AC3E}">
        <p14:creationId xmlns:p14="http://schemas.microsoft.com/office/powerpoint/2010/main" val="633981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+mn-lt"/>
              </a:rPr>
              <a:t>ВНЕБЮДЖЕТНЫЕ ДОХОДЫ ПО ОТРАСЛЯМ БЮДЖЕТА </a:t>
            </a:r>
            <a:br>
              <a:rPr lang="ru-RU" sz="1800" dirty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+mn-lt"/>
              </a:rPr>
              <a:t>ГОРЕЦКОГО РАЙОНА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677090"/>
              </p:ext>
            </p:extLst>
          </p:nvPr>
        </p:nvGraphicFramePr>
        <p:xfrm>
          <a:off x="323528" y="836712"/>
          <a:ext cx="8496944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694191"/>
            <a:ext cx="859611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848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229629"/>
              </p:ext>
            </p:extLst>
          </p:nvPr>
        </p:nvGraphicFramePr>
        <p:xfrm>
          <a:off x="-1" y="0"/>
          <a:ext cx="9144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5945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37C03DFE-B0E4-465C-ADE0-88D33BD815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096011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073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D5DEC73C-AE2C-4429-A811-F93B83EC8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25834"/>
              </p:ext>
            </p:extLst>
          </p:nvPr>
        </p:nvGraphicFramePr>
        <p:xfrm>
          <a:off x="0" y="0"/>
          <a:ext cx="9144001" cy="6858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21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48972" cy="72008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ПОСТУПЛЕНИЕ НАЛОГОВ В РАЙОННЫЙ БЮДЖЕТ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ПО СЕЛЬСКОХОЗЯЙСТВЕННЫМ ПРЕДПРИЯТИЯМ</a:t>
            </a:r>
            <a:endParaRPr lang="ru-RU" sz="1800" dirty="0"/>
          </a:p>
        </p:txBody>
      </p:sp>
      <p:graphicFrame>
        <p:nvGraphicFramePr>
          <p:cNvPr id="15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915935"/>
              </p:ext>
            </p:extLst>
          </p:nvPr>
        </p:nvGraphicFramePr>
        <p:xfrm>
          <a:off x="179512" y="1196752"/>
          <a:ext cx="8892987" cy="4569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82627790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1993405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97811277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508711889"/>
                    </a:ext>
                  </a:extLst>
                </a:gridCol>
                <a:gridCol w="2124235">
                  <a:extLst>
                    <a:ext uri="{9D8B030D-6E8A-4147-A177-3AD203B41FA5}">
                      <a16:colId xmlns:a16="http://schemas.microsoft.com/office/drawing/2014/main" val="775722270"/>
                    </a:ext>
                  </a:extLst>
                </a:gridCol>
              </a:tblGrid>
              <a:tr h="722939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полугодие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2023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полугодие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2024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Отклонение,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335002"/>
                  </a:ext>
                </a:extLst>
              </a:tr>
              <a:tr h="418846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ОАО "Маслаки"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133,4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206,2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154,6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72,8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633848"/>
                  </a:ext>
                </a:extLst>
              </a:tr>
              <a:tr h="418846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СЗАО "Горы"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218,6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236,5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108,2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17,9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777920"/>
                  </a:ext>
                </a:extLst>
              </a:tr>
              <a:tr h="722939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КСУП  "Овсянка им. И.И.Мельника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191,4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232,5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121,5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41,1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805498"/>
                  </a:ext>
                </a:extLst>
              </a:tr>
              <a:tr h="424721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КСУП "Племзавод Ленино"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148,3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242,8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163,8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94,5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701238"/>
                  </a:ext>
                </a:extLst>
              </a:tr>
              <a:tr h="504721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ОАО "Коптевская Нива"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136,9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236,7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172,8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99,8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127934"/>
                  </a:ext>
                </a:extLst>
              </a:tr>
              <a:tr h="418846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РУП "Учхоз БГСХА"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354,4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421,6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119,0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67,2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745683"/>
                  </a:ext>
                </a:extLst>
              </a:tr>
              <a:tr h="418846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ОАО "Горецкое"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165,5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194,3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117,4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28,8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9319792"/>
                  </a:ext>
                </a:extLst>
              </a:tr>
              <a:tr h="418846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ОАО "Горецкая РАПТ"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247,6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286,8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115,8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39,2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95893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7985"/>
            <a:ext cx="878736" cy="97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13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8229600" cy="850106"/>
          </a:xfrm>
        </p:spPr>
        <p:txBody>
          <a:bodyPr/>
          <a:lstStyle/>
          <a:p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ПОСТУПЛЕНИЕ НАЛОГОВ В РАЙОННЫЙ БЮДЖЕТ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 ПРОМЫШЛЕННЫМ ПРЕДПРИЯТИЯМ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120143"/>
              </p:ext>
            </p:extLst>
          </p:nvPr>
        </p:nvGraphicFramePr>
        <p:xfrm>
          <a:off x="179512" y="1052735"/>
          <a:ext cx="8856985" cy="572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136244967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51797045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19731789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851396860"/>
                    </a:ext>
                  </a:extLst>
                </a:gridCol>
                <a:gridCol w="2016225">
                  <a:extLst>
                    <a:ext uri="{9D8B030D-6E8A-4147-A177-3AD203B41FA5}">
                      <a16:colId xmlns:a16="http://schemas.microsoft.com/office/drawing/2014/main" val="3996702936"/>
                    </a:ext>
                  </a:extLst>
                </a:gridCol>
              </a:tblGrid>
              <a:tr h="750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полугодие 2023 г.,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полугодие 2024 г.,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Отклонение,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4820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ОАО "Молочные горки"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792,7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116,9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973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ИООО "Горецкий пищевой комбинат"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792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Горецкий филиал ОАО "Булочно-кондитерская компания "Домочай"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666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ОАО "Горкилен"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749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ООО "Ремком"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235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УП "Горецкий элеватор"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774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ГЛХУ "Горецкий лесхоз"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234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ООО "Научно-производственный центр БелАгроГен"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58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ИК №9 управления ДИН МВД по Могилевской области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3302458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0"/>
            <a:ext cx="1008112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219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137879"/>
            <a:ext cx="6840760" cy="1437828"/>
          </a:xfrm>
        </p:spPr>
        <p:txBody>
          <a:bodyPr>
            <a:normAutofit/>
          </a:bodyPr>
          <a:lstStyle/>
          <a:p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ПОСТУПЛЕНИЕ НАЛОГОВ В РАЙОННЫЙ БЮДЖЕТ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 ПРЕДПРИЯТИЯМ НАРОДНО-ХОЗЯЙСТВЕННОГО КОМПЛЕКСА, ЭНЕРГЕТИКИ,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ТРАНСПОРТА И СФЕРЫ УСЛУГ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281967"/>
              </p:ext>
            </p:extLst>
          </p:nvPr>
        </p:nvGraphicFramePr>
        <p:xfrm>
          <a:off x="179511" y="1600200"/>
          <a:ext cx="8784978" cy="378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7">
                  <a:extLst>
                    <a:ext uri="{9D8B030D-6E8A-4147-A177-3AD203B41FA5}">
                      <a16:colId xmlns:a16="http://schemas.microsoft.com/office/drawing/2014/main" val="387760841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40339828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50286624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981754729"/>
                    </a:ext>
                  </a:extLst>
                </a:gridCol>
                <a:gridCol w="1872209">
                  <a:extLst>
                    <a:ext uri="{9D8B030D-6E8A-4147-A177-3AD203B41FA5}">
                      <a16:colId xmlns:a16="http://schemas.microsoft.com/office/drawing/2014/main" val="20098599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полугодие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2023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полугодие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2024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Отклонение,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306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УКПП "Коммунальник"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5221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Горецкий филиал Автопарк №17 ОАО «Могилевоблавтотранс»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915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ОАО "Према"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6738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РУП "Могилевоблгаз"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3728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РУП "Могилевэнерго"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396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Горецкое райпо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-73,0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7325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ООО "Экстрапромсервис"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787252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669" y="144116"/>
            <a:ext cx="1080120" cy="120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852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850106"/>
          </a:xfrm>
        </p:spPr>
        <p:txBody>
          <a:bodyPr>
            <a:normAutofit fontScale="90000"/>
          </a:bodyPr>
          <a:lstStyle/>
          <a:p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ПОСТУПЛЕНИЕ НАЛОГОВ В РАЙОННЫЙ БЮДЖЕТ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 ПРЕДПРИЯТИЯМ СТРОИТЕЛЬНОЙ И </a:t>
            </a:r>
            <a:b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kern="0" dirty="0">
                <a:ln>
                  <a:noFill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ДОРОЖНО-СТРОИТЕЛЬНОЙ ОТРАСЛИ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0595733"/>
              </p:ext>
            </p:extLst>
          </p:nvPr>
        </p:nvGraphicFramePr>
        <p:xfrm>
          <a:off x="323529" y="1600200"/>
          <a:ext cx="8363271" cy="3124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7">
                  <a:extLst>
                    <a:ext uri="{9D8B030D-6E8A-4147-A177-3AD203B41FA5}">
                      <a16:colId xmlns:a16="http://schemas.microsoft.com/office/drawing/2014/main" val="18779278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49202666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794531318"/>
                    </a:ext>
                  </a:extLst>
                </a:gridCol>
                <a:gridCol w="1218010">
                  <a:extLst>
                    <a:ext uri="{9D8B030D-6E8A-4147-A177-3AD203B41FA5}">
                      <a16:colId xmlns:a16="http://schemas.microsoft.com/office/drawing/2014/main" val="2715198308"/>
                    </a:ext>
                  </a:extLst>
                </a:gridCol>
                <a:gridCol w="1672654">
                  <a:extLst>
                    <a:ext uri="{9D8B030D-6E8A-4147-A177-3AD203B41FA5}">
                      <a16:colId xmlns:a16="http://schemas.microsoft.com/office/drawing/2014/main" val="32502876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полугодие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2023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полугодие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2024 г., 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Отклонение,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0" baseline="0" dirty="0">
                          <a:solidFill>
                            <a:schemeClr val="tx1"/>
                          </a:solidFill>
                        </a:rPr>
                        <a:t>тыс. руб.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7610101"/>
                  </a:ext>
                </a:extLst>
              </a:tr>
              <a:tr h="57379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ООО "Строительная компания "Прометей"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420,5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280125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Филиал КУП "Могилевоблдорстрой ДРСУ № 127"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469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ГУКДСП "Горецкая СПМК"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0191929"/>
                  </a:ext>
                </a:extLst>
              </a:tr>
              <a:tr h="56526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Филиал "ДЭУ № 75" РУП "Могилевавтодор"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0297392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274638"/>
            <a:ext cx="1005927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886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036496" cy="720079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ВЫПОЛНЕНИЕ ПОКАЗАТЕЛЯ СОВОКУПНЫЕ ДОХОДЫ НАРАСТАЮЩИМ ИТОГОМ ЗА 1 ПОЛУГОДИЕ 2024 ГОДА И ЗА 1 ПОЛУГОДИЕ 2023 ГОДА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1298123"/>
              </p:ext>
            </p:extLst>
          </p:nvPr>
        </p:nvGraphicFramePr>
        <p:xfrm>
          <a:off x="107504" y="1534916"/>
          <a:ext cx="8928992" cy="5134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201195"/>
            <a:ext cx="859611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799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510574"/>
              </p:ext>
            </p:extLst>
          </p:nvPr>
        </p:nvGraphicFramePr>
        <p:xfrm>
          <a:off x="-1" y="188640"/>
          <a:ext cx="9144001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4281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3738</TotalTime>
  <Words>833</Words>
  <Application>Microsoft Office PowerPoint</Application>
  <PresentationFormat>Экран (4:3)</PresentationFormat>
  <Paragraphs>322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Презентация PowerPoint</vt:lpstr>
      <vt:lpstr>Презентация PowerPoint</vt:lpstr>
      <vt:lpstr>Презентация PowerPoint</vt:lpstr>
      <vt:lpstr>ПОСТУПЛЕНИЕ НАЛОГОВ В РАЙОННЫЙ БЮДЖЕТ  ПО СЕЛЬСКОХОЗЯЙСТВЕННЫМ ПРЕДПРИЯТИЯМ</vt:lpstr>
      <vt:lpstr>ПОСТУПЛЕНИЕ НАЛОГОВ В РАЙОННЫЙ БЮДЖЕТ  ПО ПРОМЫШЛЕННЫМ ПРЕДПРИЯТИЯМ</vt:lpstr>
      <vt:lpstr>ПОСТУПЛЕНИЕ НАЛОГОВ В РАЙОННЫЙ БЮДЖЕТ  ПО ПРЕДПРИЯТИЯМ НАРОДНО-ХОЗЯЙСТВЕННОГО КОМПЛЕКСА, ЭНЕРГЕТИКИ,  ТРАНСПОРТА И СФЕРЫ УСЛУГ</vt:lpstr>
      <vt:lpstr>ПОСТУПЛЕНИЕ НАЛОГОВ В РАЙОННЫЙ БЮДЖЕТ  ПО ПРЕДПРИЯТИЯМ СТРОИТЕЛЬНОЙ И  ДОРОЖНО-СТРОИТЕЛЬНОЙ ОТРАСЛИ</vt:lpstr>
      <vt:lpstr>ВЫПОЛНЕНИЕ ПОКАЗАТЕЛЯ СОВОКУПНЫЕ ДОХОДЫ НАРАСТАЮЩИМ ИТОГОМ ЗА 1 ПОЛУГОДИЕ 2024 ГОДА И ЗА 1 ПОЛУГОДИЕ 2023 ГОДА</vt:lpstr>
      <vt:lpstr>Презентация PowerPoint</vt:lpstr>
      <vt:lpstr>ВНЕБЮДЖЕТНЫЕ ДОХОДЫ ПО ОТРАСЛЯМ БЮДЖЕТА  ГОРЕЦКОГО РАЙОНА</vt:lpstr>
      <vt:lpstr>Презентация PowerPoint</vt:lpstr>
    </vt:vector>
  </TitlesOfParts>
  <Company>Финансовый отдел Горецкого РИК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бюджета Горецкого района  за 2014 год</dc:title>
  <dc:creator>Максим Брындиков</dc:creator>
  <cp:lastModifiedBy>Ковалева Надежда Аркадьевна</cp:lastModifiedBy>
  <cp:revision>426</cp:revision>
  <cp:lastPrinted>2020-07-09T05:32:50Z</cp:lastPrinted>
  <dcterms:created xsi:type="dcterms:W3CDTF">2015-02-03T13:21:27Z</dcterms:created>
  <dcterms:modified xsi:type="dcterms:W3CDTF">2024-07-18T05:33:32Z</dcterms:modified>
</cp:coreProperties>
</file>