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1" autoAdjust="0"/>
    <p:restoredTop sz="94660"/>
  </p:normalViewPr>
  <p:slideViewPr>
    <p:cSldViewPr showGuides="1">
      <p:cViewPr varScale="1">
        <p:scale>
          <a:sx n="139" d="100"/>
          <a:sy n="139" d="100"/>
        </p:scale>
        <p:origin x="19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08.09.2025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сентябрь </a:t>
            </a:r>
            <a:r>
              <a:rPr lang="ru-RU" dirty="0"/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Новая </a:t>
            </a:r>
            <a:r>
              <a:rPr lang="ru-RU" b="1" dirty="0">
                <a:solidFill>
                  <a:schemeClr val="bg1"/>
                </a:solidFill>
              </a:rPr>
              <a:t>дипломатическая </a:t>
            </a:r>
            <a:r>
              <a:rPr lang="ru-RU" b="1" dirty="0" smtClean="0">
                <a:solidFill>
                  <a:schemeClr val="bg1"/>
                </a:solidFill>
              </a:rPr>
              <a:t>инициатива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ru-RU" b="1" dirty="0" smtClean="0">
                <a:solidFill>
                  <a:schemeClr val="bg1"/>
                </a:solidFill>
              </a:rPr>
              <a:t>Евразийская </a:t>
            </a:r>
            <a:r>
              <a:rPr lang="ru-RU" b="1" dirty="0">
                <a:solidFill>
                  <a:schemeClr val="bg1"/>
                </a:solidFill>
              </a:rPr>
              <a:t>хартия многообразия и многополярности в XXI </a:t>
            </a:r>
            <a:r>
              <a:rPr lang="ru-RU" b="1" dirty="0" smtClean="0">
                <a:solidFill>
                  <a:schemeClr val="bg1"/>
                </a:solidFill>
              </a:rPr>
              <a:t>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 smtClean="0">
                <a:solidFill>
                  <a:schemeClr val="bg1"/>
                </a:solidFill>
              </a:rPr>
              <a:t>получает </a:t>
            </a:r>
            <a:r>
              <a:rPr lang="ru-RU" dirty="0">
                <a:solidFill>
                  <a:schemeClr val="bg1"/>
                </a:solidFill>
              </a:rPr>
              <a:t>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</a:t>
            </a:r>
            <a:r>
              <a:rPr lang="ru-RU" sz="1500" b="1" dirty="0" smtClean="0"/>
              <a:t> </a:t>
            </a:r>
            <a:r>
              <a:rPr lang="ru-RU" sz="1500" b="1" dirty="0"/>
              <a:t>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международной </a:t>
            </a:r>
            <a:r>
              <a:rPr lang="ru-RU" sz="1500" dirty="0"/>
              <a:t>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многополярного мироустройства</a:t>
            </a:r>
            <a:endParaRPr 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/>
              <a:t>гармонизации </a:t>
            </a:r>
            <a:r>
              <a:rPr lang="ru-RU" sz="1500" dirty="0"/>
              <a:t>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 smtClean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200" i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</a:t>
            </a:r>
            <a:r>
              <a:rPr lang="ru-RU" sz="1200" i="1" dirty="0" smtClean="0">
                <a:solidFill>
                  <a:schemeClr val="bg1"/>
                </a:solidFill>
              </a:rPr>
              <a:t>»</a:t>
            </a:r>
            <a:br>
              <a:rPr lang="ru-RU" sz="1200" i="1" dirty="0" smtClean="0">
                <a:solidFill>
                  <a:schemeClr val="bg1"/>
                </a:solidFill>
              </a:rPr>
            </a:br>
            <a:r>
              <a:rPr lang="ru-RU" sz="1200" i="1" dirty="0" smtClean="0">
                <a:solidFill>
                  <a:schemeClr val="bg1"/>
                </a:solidFill>
              </a:rPr>
              <a:t>24 января 2025 </a:t>
            </a:r>
            <a:r>
              <a:rPr lang="ru-RU" sz="1200" i="1" dirty="0">
                <a:solidFill>
                  <a:schemeClr val="bg1"/>
                </a:solidFill>
              </a:rPr>
              <a:t>г</a:t>
            </a:r>
            <a:r>
              <a:rPr lang="ru-RU" sz="1200" i="1" dirty="0" smtClean="0">
                <a:solidFill>
                  <a:schemeClr val="bg1"/>
                </a:solidFill>
              </a:rPr>
              <a:t>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</a:t>
            </a:r>
            <a:r>
              <a:rPr kumimoji="0" lang="ru-RU" sz="11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 smtClean="0">
                <a:solidFill>
                  <a:schemeClr val="bg1"/>
                </a:solidFill>
              </a:rPr>
              <a:t>Не </a:t>
            </a:r>
            <a:r>
              <a:rPr lang="ru-RU" sz="2500" b="1" i="1" dirty="0">
                <a:solidFill>
                  <a:schemeClr val="bg1"/>
                </a:solidFill>
              </a:rPr>
              <a:t>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1939-1940 ГГ.: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Народное </a:t>
            </a:r>
            <a:r>
              <a:rPr lang="ru-RU" sz="1700" dirty="0">
                <a:solidFill>
                  <a:srgbClr val="0A0A7C"/>
                </a:solidFill>
              </a:rPr>
              <a:t>собрание Западной </a:t>
            </a:r>
            <a:r>
              <a:rPr lang="ru-RU" sz="1700" dirty="0" smtClean="0">
                <a:solidFill>
                  <a:srgbClr val="0A0A7C"/>
                </a:solidFill>
              </a:rPr>
              <a:t>Белоруссии </a:t>
            </a:r>
            <a:r>
              <a:rPr lang="ru-RU" sz="1700" dirty="0">
                <a:solidFill>
                  <a:srgbClr val="0A0A7C"/>
                </a:solidFill>
              </a:rPr>
              <a:t>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</a:t>
            </a:r>
            <a:r>
              <a:rPr lang="ru-RU" sz="1700" dirty="0" smtClean="0">
                <a:solidFill>
                  <a:srgbClr val="0A0A7C"/>
                </a:solidFill>
              </a:rPr>
              <a:t>помещиков;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в </a:t>
            </a:r>
            <a:r>
              <a:rPr lang="ru-RU" sz="1700" dirty="0">
                <a:solidFill>
                  <a:srgbClr val="0A0A7C"/>
                </a:solidFill>
              </a:rPr>
              <a:t>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</a:t>
            </a:r>
            <a:r>
              <a:rPr lang="ru-RU" sz="1700" b="1" dirty="0" smtClean="0">
                <a:solidFill>
                  <a:srgbClr val="0A0A7C"/>
                </a:solidFill>
              </a:rPr>
              <a:t>торжественно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 smtClean="0">
                <a:solidFill>
                  <a:srgbClr val="0A0A7C"/>
                </a:solidFill>
              </a:rPr>
              <a:t>ПОСЛЕВОЕННЫЙ ПЕРИОД:</a:t>
            </a:r>
            <a:endParaRPr lang="ru-RU" sz="1700" dirty="0" smtClean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 smtClean="0">
                <a:solidFill>
                  <a:srgbClr val="0A0A7C"/>
                </a:solidFill>
              </a:rPr>
              <a:t>последнее </a:t>
            </a:r>
            <a:r>
              <a:rPr lang="ru-RU" sz="1700" dirty="0">
                <a:solidFill>
                  <a:srgbClr val="0A0A7C"/>
                </a:solidFill>
              </a:rPr>
              <a:t>общесоюзное </a:t>
            </a:r>
            <a:r>
              <a:rPr lang="ru-RU" sz="1700" dirty="0" smtClean="0">
                <a:solidFill>
                  <a:srgbClr val="0A0A7C"/>
                </a:solidFill>
              </a:rPr>
              <a:t/>
            </a:r>
            <a:br>
              <a:rPr lang="ru-RU" sz="1700" dirty="0" smtClean="0">
                <a:solidFill>
                  <a:srgbClr val="0A0A7C"/>
                </a:solidFill>
              </a:rPr>
            </a:br>
            <a:r>
              <a:rPr lang="ru-RU" sz="1700" dirty="0" smtClean="0">
                <a:solidFill>
                  <a:srgbClr val="0A0A7C"/>
                </a:solidFill>
              </a:rPr>
              <a:t>празднование </a:t>
            </a:r>
            <a:r>
              <a:rPr lang="ru-RU" sz="1700" dirty="0">
                <a:solidFill>
                  <a:srgbClr val="0A0A7C"/>
                </a:solidFill>
              </a:rPr>
              <a:t>– </a:t>
            </a:r>
            <a:r>
              <a:rPr lang="ru-RU" sz="1700" b="1" dirty="0">
                <a:solidFill>
                  <a:srgbClr val="0A0A7C"/>
                </a:solidFill>
              </a:rPr>
              <a:t>1949 </a:t>
            </a:r>
            <a:r>
              <a:rPr lang="ru-RU" sz="1700" b="1" dirty="0" smtClean="0">
                <a:solidFill>
                  <a:srgbClr val="0A0A7C"/>
                </a:solidFill>
              </a:rPr>
              <a:t>год</a:t>
            </a:r>
            <a:r>
              <a:rPr lang="ru-RU" sz="1700" dirty="0" smtClean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</a:t>
            </a:r>
            <a:r>
              <a:rPr lang="ru-RU" sz="1650" i="1" dirty="0" smtClean="0">
                <a:solidFill>
                  <a:schemeClr val="bg1"/>
                </a:solidFill>
              </a:rPr>
              <a:t>2021 г. № </a:t>
            </a:r>
            <a:r>
              <a:rPr lang="ru-RU" sz="1650" i="1" dirty="0">
                <a:solidFill>
                  <a:schemeClr val="bg1"/>
                </a:solidFill>
              </a:rPr>
              <a:t>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по </a:t>
            </a:r>
            <a:r>
              <a:rPr lang="ru-RU" i="1" dirty="0"/>
              <a:t>сравнению с </a:t>
            </a:r>
            <a:r>
              <a:rPr lang="ru-RU" i="1" dirty="0" smtClean="0"/>
              <a:t>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</a:t>
            </a:r>
            <a:r>
              <a:rPr lang="ru-RU" sz="1700" b="1" dirty="0" smtClean="0">
                <a:solidFill>
                  <a:srgbClr val="0A0A7C"/>
                </a:solidFill>
              </a:rPr>
              <a:t>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последние 15 лет количество вооруженных конфликтов почти удвоилось. Только за 2024 год UCDP зарегистрировала 61 </a:t>
            </a:r>
            <a:r>
              <a:rPr kumimoji="0" lang="ru-RU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конфликт,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количество войн достигло рекордного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 времен Второй мировой. При этом в 2024 году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одна из ведущих и авторитетных организаций по учету войн и вооруженных конфликтов, </a:t>
            </a:r>
            <a:r>
              <a:rPr kumimoji="0" lang="ru-R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Швеция</a:t>
            </a:r>
            <a:endParaRPr kumimoji="0" lang="ru-R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общего числа преступлений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опьянения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 smtClean="0"/>
          </a:p>
          <a:p>
            <a:r>
              <a:rPr lang="ru-RU" sz="1700" dirty="0" smtClean="0"/>
              <a:t>В </a:t>
            </a:r>
            <a:r>
              <a:rPr lang="ru-RU" sz="1700" dirty="0"/>
              <a:t>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</a:t>
            </a:r>
            <a:r>
              <a:rPr lang="ru-RU" sz="1700" dirty="0" smtClean="0"/>
              <a:t>составляет порядка </a:t>
            </a:r>
            <a:r>
              <a:rPr lang="ru-RU" sz="1700" b="1" dirty="0" smtClean="0"/>
              <a:t>3,5 тыс</a:t>
            </a:r>
            <a:r>
              <a:rPr lang="ru-RU" sz="1700" dirty="0" smtClean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10573</TotalTime>
  <Words>706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Карпухина Ирина Алексеевна</cp:lastModifiedBy>
  <cp:revision>473</cp:revision>
  <dcterms:created xsi:type="dcterms:W3CDTF">2024-07-24T10:48:12Z</dcterms:created>
  <dcterms:modified xsi:type="dcterms:W3CDTF">2025-09-08T07:56:06Z</dcterms:modified>
</cp:coreProperties>
</file>