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80" r:id="rId1"/>
  </p:sldMasterIdLst>
  <p:notesMasterIdLst>
    <p:notesMasterId r:id="rId13"/>
  </p:notesMasterIdLst>
  <p:sldIdLst>
    <p:sldId id="256" r:id="rId2"/>
    <p:sldId id="257" r:id="rId3"/>
    <p:sldId id="260" r:id="rId4"/>
    <p:sldId id="266" r:id="rId5"/>
    <p:sldId id="269" r:id="rId6"/>
    <p:sldId id="264" r:id="rId7"/>
    <p:sldId id="262" r:id="rId8"/>
    <p:sldId id="267" r:id="rId9"/>
    <p:sldId id="268" r:id="rId10"/>
    <p:sldId id="265" r:id="rId11"/>
    <p:sldId id="263" r:id="rId12"/>
  </p:sldIdLst>
  <p:sldSz cx="12192000" cy="6858000"/>
  <p:notesSz cx="6808788" cy="99298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4652" autoAdjust="0"/>
  </p:normalViewPr>
  <p:slideViewPr>
    <p:cSldViewPr snapToGrid="0">
      <p:cViewPr varScale="1">
        <p:scale>
          <a:sx n="65" d="100"/>
          <a:sy n="65" d="100"/>
        </p:scale>
        <p:origin x="1092"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Верхний колонтитул 1"/>
          <p:cNvSpPr>
            <a:spLocks noGrp="1"/>
          </p:cNvSpPr>
          <p:nvPr>
            <p:ph type="hdr" sz="quarter"/>
          </p:nvPr>
        </p:nvSpPr>
        <p:spPr>
          <a:xfrm>
            <a:off x="0" y="0"/>
            <a:ext cx="2950475" cy="498215"/>
          </a:xfrm>
          <a:prstGeom prst="rect">
            <a:avLst/>
          </a:prstGeom>
        </p:spPr>
        <p:txBody>
          <a:bodyPr vert="horz" lIns="91440" tIns="45720" rIns="91440" bIns="45720" rtlCol="0"/>
          <a:lstStyle>
            <a:lvl1pPr algn="l">
              <a:defRPr sz="1200"/>
            </a:lvl1pPr>
          </a:lstStyle>
          <a:p>
            <a:endParaRPr lang="ru-RU"/>
          </a:p>
        </p:txBody>
      </p:sp>
      <p:sp>
        <p:nvSpPr>
          <p:cNvPr id="3" name="Дата 2"/>
          <p:cNvSpPr>
            <a:spLocks noGrp="1"/>
          </p:cNvSpPr>
          <p:nvPr>
            <p:ph type="dt" idx="1"/>
          </p:nvPr>
        </p:nvSpPr>
        <p:spPr>
          <a:xfrm>
            <a:off x="3856737" y="0"/>
            <a:ext cx="2950475" cy="498215"/>
          </a:xfrm>
          <a:prstGeom prst="rect">
            <a:avLst/>
          </a:prstGeom>
        </p:spPr>
        <p:txBody>
          <a:bodyPr vert="horz" lIns="91440" tIns="45720" rIns="91440" bIns="45720" rtlCol="0"/>
          <a:lstStyle>
            <a:lvl1pPr algn="r">
              <a:defRPr sz="1200"/>
            </a:lvl1pPr>
          </a:lstStyle>
          <a:p>
            <a:fld id="{425DD638-2FC0-4B92-819E-4582A2D02585}" type="datetimeFigureOut">
              <a:rPr lang="ru-RU" smtClean="0"/>
              <a:t>31.07.2024</a:t>
            </a:fld>
            <a:endParaRPr lang="ru-RU"/>
          </a:p>
        </p:txBody>
      </p:sp>
      <p:sp>
        <p:nvSpPr>
          <p:cNvPr id="4" name="Образ слайда 3"/>
          <p:cNvSpPr>
            <a:spLocks noGrp="1" noRot="1" noChangeAspect="1"/>
          </p:cNvSpPr>
          <p:nvPr>
            <p:ph type="sldImg" idx="2"/>
          </p:nvPr>
        </p:nvSpPr>
        <p:spPr>
          <a:xfrm>
            <a:off x="427038" y="1241425"/>
            <a:ext cx="5954712" cy="3351213"/>
          </a:xfrm>
          <a:prstGeom prst="rect">
            <a:avLst/>
          </a:prstGeom>
          <a:noFill/>
          <a:ln w="12700">
            <a:solidFill>
              <a:prstClr val="black"/>
            </a:solidFill>
          </a:ln>
        </p:spPr>
        <p:txBody>
          <a:bodyPr vert="horz" lIns="91440" tIns="45720" rIns="91440" bIns="45720" rtlCol="0" anchor="ctr"/>
          <a:lstStyle/>
          <a:p>
            <a:endParaRPr lang="ru-RU"/>
          </a:p>
        </p:txBody>
      </p:sp>
      <p:sp>
        <p:nvSpPr>
          <p:cNvPr id="5" name="Заметки 4"/>
          <p:cNvSpPr>
            <a:spLocks noGrp="1"/>
          </p:cNvSpPr>
          <p:nvPr>
            <p:ph type="body" sz="quarter" idx="3"/>
          </p:nvPr>
        </p:nvSpPr>
        <p:spPr>
          <a:xfrm>
            <a:off x="680879" y="4778722"/>
            <a:ext cx="5447030" cy="3909864"/>
          </a:xfrm>
          <a:prstGeom prst="rect">
            <a:avLst/>
          </a:prstGeom>
        </p:spPr>
        <p:txBody>
          <a:bodyPr vert="horz" lIns="91440" tIns="45720" rIns="91440" bIns="45720" rtlCol="0"/>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p>
        </p:txBody>
      </p:sp>
      <p:sp>
        <p:nvSpPr>
          <p:cNvPr id="6" name="Нижний колонтитул 5"/>
          <p:cNvSpPr>
            <a:spLocks noGrp="1"/>
          </p:cNvSpPr>
          <p:nvPr>
            <p:ph type="ftr" sz="quarter" idx="4"/>
          </p:nvPr>
        </p:nvSpPr>
        <p:spPr>
          <a:xfrm>
            <a:off x="0" y="9431600"/>
            <a:ext cx="2950475" cy="498214"/>
          </a:xfrm>
          <a:prstGeom prst="rect">
            <a:avLst/>
          </a:prstGeom>
        </p:spPr>
        <p:txBody>
          <a:bodyPr vert="horz" lIns="91440" tIns="45720" rIns="91440" bIns="45720" rtlCol="0" anchor="b"/>
          <a:lstStyle>
            <a:lvl1pPr algn="l">
              <a:defRPr sz="1200"/>
            </a:lvl1pPr>
          </a:lstStyle>
          <a:p>
            <a:endParaRPr lang="ru-RU"/>
          </a:p>
        </p:txBody>
      </p:sp>
      <p:sp>
        <p:nvSpPr>
          <p:cNvPr id="7" name="Номер слайда 6"/>
          <p:cNvSpPr>
            <a:spLocks noGrp="1"/>
          </p:cNvSpPr>
          <p:nvPr>
            <p:ph type="sldNum" sz="quarter" idx="5"/>
          </p:nvPr>
        </p:nvSpPr>
        <p:spPr>
          <a:xfrm>
            <a:off x="3856737" y="9431600"/>
            <a:ext cx="2950475" cy="498214"/>
          </a:xfrm>
          <a:prstGeom prst="rect">
            <a:avLst/>
          </a:prstGeom>
        </p:spPr>
        <p:txBody>
          <a:bodyPr vert="horz" lIns="91440" tIns="45720" rIns="91440" bIns="45720" rtlCol="0" anchor="b"/>
          <a:lstStyle>
            <a:lvl1pPr algn="r">
              <a:defRPr sz="1200"/>
            </a:lvl1pPr>
          </a:lstStyle>
          <a:p>
            <a:fld id="{85774027-DBB6-4BFF-9304-5AA842F2CE54}" type="slidenum">
              <a:rPr lang="ru-RU" smtClean="0"/>
              <a:t>‹#›</a:t>
            </a:fld>
            <a:endParaRPr lang="ru-RU"/>
          </a:p>
        </p:txBody>
      </p:sp>
    </p:spTree>
    <p:extLst>
      <p:ext uri="{BB962C8B-B14F-4D97-AF65-F5344CB8AC3E}">
        <p14:creationId xmlns:p14="http://schemas.microsoft.com/office/powerpoint/2010/main" val="7213653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5774027-DBB6-4BFF-9304-5AA842F2CE54}" type="slidenum">
              <a:rPr lang="ru-RU" smtClean="0"/>
              <a:t>1</a:t>
            </a:fld>
            <a:endParaRPr lang="ru-RU"/>
          </a:p>
        </p:txBody>
      </p:sp>
    </p:spTree>
    <p:extLst>
      <p:ext uri="{BB962C8B-B14F-4D97-AF65-F5344CB8AC3E}">
        <p14:creationId xmlns:p14="http://schemas.microsoft.com/office/powerpoint/2010/main" val="9410109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5774027-DBB6-4BFF-9304-5AA842F2CE54}" type="slidenum">
              <a:rPr lang="ru-RU" smtClean="0"/>
              <a:t>10</a:t>
            </a:fld>
            <a:endParaRPr lang="ru-RU"/>
          </a:p>
        </p:txBody>
      </p:sp>
    </p:spTree>
    <p:extLst>
      <p:ext uri="{BB962C8B-B14F-4D97-AF65-F5344CB8AC3E}">
        <p14:creationId xmlns:p14="http://schemas.microsoft.com/office/powerpoint/2010/main" val="264412647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5774027-DBB6-4BFF-9304-5AA842F2CE54}" type="slidenum">
              <a:rPr lang="ru-RU" smtClean="0"/>
              <a:t>11</a:t>
            </a:fld>
            <a:endParaRPr lang="ru-RU"/>
          </a:p>
        </p:txBody>
      </p:sp>
    </p:spTree>
    <p:extLst>
      <p:ext uri="{BB962C8B-B14F-4D97-AF65-F5344CB8AC3E}">
        <p14:creationId xmlns:p14="http://schemas.microsoft.com/office/powerpoint/2010/main" val="32340959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just" defTabSz="914400" rtl="0" eaLnBrk="1" fontAlgn="auto" latinLnBrk="0" hangingPunct="1">
              <a:lnSpc>
                <a:spcPct val="107000"/>
              </a:lnSpc>
              <a:spcBef>
                <a:spcPts val="0"/>
              </a:spcBef>
              <a:spcAft>
                <a:spcPts val="800"/>
              </a:spcAft>
              <a:buClrTx/>
              <a:buSzTx/>
              <a:buFontTx/>
              <a:buNone/>
              <a:tabLst/>
              <a:defRPr/>
            </a:pPr>
            <a:r>
              <a:rPr lang="ru-RU" sz="1400" b="1" kern="0" dirty="0">
                <a:solidFill>
                  <a:srgbClr val="121212"/>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Цель</a:t>
            </a:r>
            <a:r>
              <a:rPr lang="ru-RU" sz="1400" kern="0" dirty="0">
                <a:solidFill>
                  <a:srgbClr val="121212"/>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государственного регулирования – </a:t>
            </a:r>
            <a:r>
              <a:rPr lang="ru-RU" sz="1400" b="1" kern="0" dirty="0">
                <a:solidFill>
                  <a:srgbClr val="121212"/>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обеспечение безопасных условий проживания </a:t>
            </a:r>
            <a:r>
              <a:rPr lang="ru-RU" sz="1400" kern="0" dirty="0">
                <a:solidFill>
                  <a:srgbClr val="121212"/>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пожилых граждан и инвалидов, а также </a:t>
            </a:r>
            <a:r>
              <a:rPr lang="ru-RU" sz="1400" b="1" kern="0" dirty="0">
                <a:solidFill>
                  <a:srgbClr val="121212"/>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качественного оказания</a:t>
            </a:r>
            <a:r>
              <a:rPr lang="ru-RU" sz="1400" kern="0" dirty="0">
                <a:solidFill>
                  <a:srgbClr val="121212"/>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 социальных </a:t>
            </a:r>
            <a:r>
              <a:rPr lang="ru-RU" sz="1400" b="1" kern="0" dirty="0">
                <a:solidFill>
                  <a:srgbClr val="121212"/>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услуг</a:t>
            </a:r>
            <a:r>
              <a:rPr lang="ru-RU" sz="1400" kern="0" dirty="0">
                <a:solidFill>
                  <a:srgbClr val="121212"/>
                </a:solidFill>
                <a:effectLst/>
                <a:highlight>
                  <a:srgbClr val="FFFFFF"/>
                </a:highlight>
                <a:latin typeface="Times New Roman" panose="02020603050405020304" pitchFamily="18" charset="0"/>
                <a:ea typeface="Times New Roman" panose="02020603050405020304" pitchFamily="18" charset="0"/>
                <a:cs typeface="Times New Roman" panose="02020603050405020304" pitchFamily="18" charset="0"/>
              </a:rPr>
              <a:t>.</a:t>
            </a:r>
            <a:endParaRPr lang="ru-RU" sz="1400" kern="100" dirty="0">
              <a:effectLst/>
              <a:highlight>
                <a:srgbClr val="FFFFFF"/>
              </a:highlight>
              <a:latin typeface="Calibri" panose="020F0502020204030204" pitchFamily="34" charset="0"/>
              <a:ea typeface="Calibri" panose="020F0502020204030204" pitchFamily="34" charset="0"/>
              <a:cs typeface="Times New Roman" panose="02020603050405020304" pitchFamily="18" charset="0"/>
            </a:endParaRPr>
          </a:p>
        </p:txBody>
      </p:sp>
      <p:sp>
        <p:nvSpPr>
          <p:cNvPr id="4" name="Номер слайда 3"/>
          <p:cNvSpPr>
            <a:spLocks noGrp="1"/>
          </p:cNvSpPr>
          <p:nvPr>
            <p:ph type="sldNum" sz="quarter" idx="5"/>
          </p:nvPr>
        </p:nvSpPr>
        <p:spPr/>
        <p:txBody>
          <a:bodyPr/>
          <a:lstStyle/>
          <a:p>
            <a:fld id="{85774027-DBB6-4BFF-9304-5AA842F2CE54}" type="slidenum">
              <a:rPr lang="ru-RU" smtClean="0"/>
              <a:t>2</a:t>
            </a:fld>
            <a:endParaRPr lang="ru-RU"/>
          </a:p>
        </p:txBody>
      </p:sp>
    </p:spTree>
    <p:extLst>
      <p:ext uri="{BB962C8B-B14F-4D97-AF65-F5344CB8AC3E}">
        <p14:creationId xmlns:p14="http://schemas.microsoft.com/office/powerpoint/2010/main" val="154380692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l"/>
            <a:r>
              <a:rPr lang="ru-RU" sz="1800" b="1" dirty="0">
                <a:effectLst/>
                <a:latin typeface="Arial" panose="020B0604020202020204" pitchFamily="34" charset="0"/>
                <a:ea typeface="Times New Roman" panose="02020603050405020304" pitchFamily="18" charset="0"/>
              </a:rPr>
              <a:t>Статья 127-4</a:t>
            </a:r>
            <a:r>
              <a:rPr lang="ru-RU" sz="1800" dirty="0">
                <a:effectLst/>
                <a:latin typeface="Arial" panose="020B0604020202020204" pitchFamily="34" charset="0"/>
                <a:ea typeface="Times New Roman" panose="02020603050405020304" pitchFamily="18" charset="0"/>
              </a:rPr>
              <a:t>. </a:t>
            </a:r>
            <a:r>
              <a:rPr lang="ru-RU" sz="1800" b="1" dirty="0">
                <a:effectLst/>
                <a:latin typeface="Arial" panose="020B0604020202020204" pitchFamily="34" charset="0"/>
                <a:ea typeface="Times New Roman" panose="02020603050405020304" pitchFamily="18" charset="0"/>
              </a:rPr>
              <a:t>Полномочия структурных подразделений</a:t>
            </a:r>
            <a:r>
              <a:rPr lang="ru-RU" sz="1800" dirty="0">
                <a:effectLst/>
                <a:latin typeface="Arial" panose="020B0604020202020204" pitchFamily="34" charset="0"/>
                <a:ea typeface="Times New Roman" panose="02020603050405020304" pitchFamily="18" charset="0"/>
              </a:rPr>
              <a:t>:</a:t>
            </a:r>
          </a:p>
          <a:p>
            <a:pPr indent="342900" algn="just">
              <a:spcBef>
                <a:spcPts val="1000"/>
              </a:spcBef>
            </a:pPr>
            <a:r>
              <a:rPr lang="ru-RU" sz="1800" dirty="0">
                <a:effectLst/>
                <a:latin typeface="Arial" panose="020B0604020202020204" pitchFamily="34" charset="0"/>
                <a:ea typeface="Times New Roman" panose="02020603050405020304" pitchFamily="18" charset="0"/>
              </a:rPr>
              <a:t>осуществляют подготовку материалов для принятия решения по вопросам лицензирования;</a:t>
            </a:r>
          </a:p>
          <a:p>
            <a:pPr indent="342900" algn="just">
              <a:spcBef>
                <a:spcPts val="1000"/>
              </a:spcBef>
            </a:pPr>
            <a:r>
              <a:rPr lang="ru-RU" sz="1800" dirty="0">
                <a:effectLst/>
                <a:latin typeface="Arial" panose="020B0604020202020204" pitchFamily="34" charset="0"/>
                <a:ea typeface="Times New Roman" panose="02020603050405020304" pitchFamily="18" charset="0"/>
              </a:rPr>
              <a:t>запрашивают из единого государственного  банка данных о правонарушениях сведения, указанные в абзаце седьмом статьи 127-5, в отношении соискателей лицензии и их работников;</a:t>
            </a:r>
          </a:p>
          <a:p>
            <a:pPr indent="342900" algn="just">
              <a:spcBef>
                <a:spcPts val="1000"/>
              </a:spcBef>
            </a:pPr>
            <a:r>
              <a:rPr lang="ru-RU" sz="1800" dirty="0">
                <a:effectLst/>
                <a:latin typeface="Arial" panose="020B0604020202020204" pitchFamily="34" charset="0"/>
                <a:ea typeface="Times New Roman" panose="02020603050405020304" pitchFamily="18" charset="0"/>
              </a:rPr>
              <a:t>извещают соискателя лицензии, лицензиата о принятых в отношении них лицензирующим органом решениях;</a:t>
            </a:r>
          </a:p>
          <a:p>
            <a:pPr indent="342900" algn="just">
              <a:spcBef>
                <a:spcPts val="1000"/>
              </a:spcBef>
            </a:pPr>
            <a:r>
              <a:rPr lang="ru-RU" sz="1800" dirty="0">
                <a:effectLst/>
                <a:latin typeface="Arial" panose="020B0604020202020204" pitchFamily="34" charset="0"/>
                <a:ea typeface="Times New Roman" panose="02020603050405020304" pitchFamily="18" charset="0"/>
              </a:rPr>
              <a:t>проводят оценку соответствия возможностей соискателя лицензии </a:t>
            </a:r>
            <a:r>
              <a:rPr lang="ru-RU" sz="1800" dirty="0" err="1">
                <a:effectLst/>
                <a:latin typeface="Arial" panose="020B0604020202020204" pitchFamily="34" charset="0"/>
                <a:ea typeface="Times New Roman" panose="02020603050405020304" pitchFamily="18" charset="0"/>
              </a:rPr>
              <a:t>долицензионным</a:t>
            </a:r>
            <a:r>
              <a:rPr lang="ru-RU" sz="1800" dirty="0">
                <a:effectLst/>
                <a:latin typeface="Arial" panose="020B0604020202020204" pitchFamily="34" charset="0"/>
                <a:ea typeface="Times New Roman" panose="02020603050405020304" pitchFamily="18" charset="0"/>
              </a:rPr>
              <a:t> требованиям, лицензиата лицензионным требованиям;</a:t>
            </a:r>
          </a:p>
          <a:p>
            <a:pPr indent="342900" algn="just">
              <a:spcBef>
                <a:spcPts val="1000"/>
              </a:spcBef>
            </a:pPr>
            <a:r>
              <a:rPr lang="ru-RU" sz="1800" dirty="0">
                <a:effectLst/>
                <a:latin typeface="Arial" panose="020B0604020202020204" pitchFamily="34" charset="0"/>
                <a:ea typeface="Times New Roman" panose="02020603050405020304" pitchFamily="18" charset="0"/>
              </a:rPr>
              <a:t>обеспечивают формирование ЕРЛ в части лицензируемого вида деятельности.</a:t>
            </a:r>
          </a:p>
        </p:txBody>
      </p:sp>
      <p:sp>
        <p:nvSpPr>
          <p:cNvPr id="4" name="Номер слайда 3"/>
          <p:cNvSpPr>
            <a:spLocks noGrp="1"/>
          </p:cNvSpPr>
          <p:nvPr>
            <p:ph type="sldNum" sz="quarter" idx="5"/>
          </p:nvPr>
        </p:nvSpPr>
        <p:spPr/>
        <p:txBody>
          <a:bodyPr/>
          <a:lstStyle/>
          <a:p>
            <a:fld id="{85774027-DBB6-4BFF-9304-5AA842F2CE54}" type="slidenum">
              <a:rPr lang="ru-RU" smtClean="0"/>
              <a:t>3</a:t>
            </a:fld>
            <a:endParaRPr lang="ru-RU"/>
          </a:p>
        </p:txBody>
      </p:sp>
    </p:spTree>
    <p:extLst>
      <p:ext uri="{BB962C8B-B14F-4D97-AF65-F5344CB8AC3E}">
        <p14:creationId xmlns:p14="http://schemas.microsoft.com/office/powerpoint/2010/main" val="405370704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algn="just"/>
            <a:endParaRPr lang="ru-RU" sz="1800" dirty="0">
              <a:effectLst/>
              <a:latin typeface="Arial" panose="020B0604020202020204" pitchFamily="34" charset="0"/>
              <a:ea typeface="Times New Roman" panose="02020603050405020304" pitchFamily="18" charset="0"/>
            </a:endParaRPr>
          </a:p>
        </p:txBody>
      </p:sp>
      <p:sp>
        <p:nvSpPr>
          <p:cNvPr id="4" name="Номер слайда 3"/>
          <p:cNvSpPr>
            <a:spLocks noGrp="1"/>
          </p:cNvSpPr>
          <p:nvPr>
            <p:ph type="sldNum" sz="quarter" idx="5"/>
          </p:nvPr>
        </p:nvSpPr>
        <p:spPr/>
        <p:txBody>
          <a:bodyPr/>
          <a:lstStyle/>
          <a:p>
            <a:fld id="{85774027-DBB6-4BFF-9304-5AA842F2CE54}" type="slidenum">
              <a:rPr lang="ru-RU" smtClean="0"/>
              <a:t>4</a:t>
            </a:fld>
            <a:endParaRPr lang="ru-RU"/>
          </a:p>
        </p:txBody>
      </p:sp>
    </p:spTree>
    <p:extLst>
      <p:ext uri="{BB962C8B-B14F-4D97-AF65-F5344CB8AC3E}">
        <p14:creationId xmlns:p14="http://schemas.microsoft.com/office/powerpoint/2010/main" val="300212473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indent="342900" algn="just"/>
            <a:r>
              <a:rPr lang="ru-RU" sz="1200" dirty="0">
                <a:effectLst/>
                <a:latin typeface="Arial" panose="020B0604020202020204" pitchFamily="34" charset="0"/>
                <a:ea typeface="Times New Roman" panose="02020603050405020304" pitchFamily="18" charset="0"/>
              </a:rPr>
              <a:t>Статья 16, глава 4. </a:t>
            </a:r>
          </a:p>
          <a:p>
            <a:pPr indent="342900" algn="just"/>
            <a:r>
              <a:rPr lang="ru-RU" sz="1200" dirty="0">
                <a:effectLst/>
                <a:latin typeface="Arial" panose="020B0604020202020204" pitchFamily="34" charset="0"/>
                <a:ea typeface="Times New Roman" panose="02020603050405020304" pitchFamily="18" charset="0"/>
              </a:rPr>
              <a:t>1. Решениями по вопросам лицензирования являются решения о предоставлении, об отказе в предоставлении, об изменении, об отказе в изменении, о приостановлении, о возобновлении, о прекращении лицензии.</a:t>
            </a:r>
          </a:p>
          <a:p>
            <a:pPr indent="342900" algn="just">
              <a:spcBef>
                <a:spcPts val="1000"/>
              </a:spcBef>
            </a:pPr>
            <a:r>
              <a:rPr lang="ru-RU" sz="1200" dirty="0">
                <a:effectLst/>
                <a:latin typeface="Arial" panose="020B0604020202020204" pitchFamily="34" charset="0"/>
                <a:ea typeface="Times New Roman" panose="02020603050405020304" pitchFamily="18" charset="0"/>
              </a:rPr>
              <a:t>2. Решения по вопросам лицензирования принимаются коллегиальным органом лицензирующего органа и оформляются приказами (решениями) лицензирующего органа.</a:t>
            </a:r>
          </a:p>
          <a:p>
            <a:pPr indent="342900" algn="just">
              <a:spcBef>
                <a:spcPts val="1000"/>
              </a:spcBef>
            </a:pPr>
            <a:r>
              <a:rPr lang="ru-RU" sz="1200" dirty="0">
                <a:effectLst/>
                <a:latin typeface="Arial" panose="020B0604020202020204" pitchFamily="34" charset="0"/>
                <a:ea typeface="Times New Roman" panose="02020603050405020304" pitchFamily="18" charset="0"/>
              </a:rPr>
              <a:t>4. Уведомление о принятом решении по вопросам лицензирования в течение трех рабочих дней со дня его принятия направляется соискателю лицензии, лицензиату по последнему известному лицензирующему органу почтовому адресу, адресу места нахождения посредством почтовой связи, в том числе заказным письмом с заказным уведомлением о получении, либо в виде электронного документа.  </a:t>
            </a:r>
          </a:p>
          <a:p>
            <a:pPr indent="342900" algn="just"/>
            <a:r>
              <a:rPr lang="ru-RU" sz="1200" b="1" dirty="0">
                <a:effectLst/>
                <a:latin typeface="Arial" panose="020B0604020202020204" pitchFamily="34" charset="0"/>
                <a:ea typeface="Times New Roman" panose="02020603050405020304" pitchFamily="18" charset="0"/>
              </a:rPr>
              <a:t>Статья 17. Обжалование решения по вопросам лицензирования</a:t>
            </a:r>
            <a:endParaRPr lang="ru-RU" sz="1200" dirty="0">
              <a:effectLst/>
              <a:latin typeface="Arial" panose="020B0604020202020204" pitchFamily="34" charset="0"/>
              <a:ea typeface="Times New Roman" panose="02020603050405020304" pitchFamily="18" charset="0"/>
            </a:endParaRPr>
          </a:p>
          <a:p>
            <a:pPr indent="342900" algn="just"/>
            <a:r>
              <a:rPr lang="ru-RU" sz="1200" dirty="0">
                <a:effectLst/>
                <a:latin typeface="Arial" panose="020B0604020202020204" pitchFamily="34" charset="0"/>
                <a:ea typeface="Times New Roman" panose="02020603050405020304" pitchFamily="18" charset="0"/>
              </a:rPr>
              <a:t>1. Принятое лицензирующим органом решение по вопросам лицензирования может быть обжаловано соискателем лицензии, лицензиатом в судебном порядке в месячный срок.</a:t>
            </a:r>
          </a:p>
          <a:p>
            <a:pPr indent="342900" algn="just">
              <a:spcBef>
                <a:spcPts val="1000"/>
              </a:spcBef>
            </a:pPr>
            <a:r>
              <a:rPr lang="ru-RU" sz="1200" dirty="0">
                <a:effectLst/>
                <a:latin typeface="Arial" panose="020B0604020202020204" pitchFamily="34" charset="0"/>
                <a:ea typeface="Times New Roman" panose="02020603050405020304" pitchFamily="18" charset="0"/>
              </a:rPr>
              <a:t>2. Месячный срок исчисляется со дня, когда уведомление о принятом решении по вопросам лицензирования считается полученным соискателем лицензии, лицензиатом.</a:t>
            </a:r>
          </a:p>
        </p:txBody>
      </p:sp>
      <p:sp>
        <p:nvSpPr>
          <p:cNvPr id="4" name="Номер слайда 3"/>
          <p:cNvSpPr>
            <a:spLocks noGrp="1"/>
          </p:cNvSpPr>
          <p:nvPr>
            <p:ph type="sldNum" sz="quarter" idx="5"/>
          </p:nvPr>
        </p:nvSpPr>
        <p:spPr/>
        <p:txBody>
          <a:bodyPr/>
          <a:lstStyle/>
          <a:p>
            <a:fld id="{85774027-DBB6-4BFF-9304-5AA842F2CE54}" type="slidenum">
              <a:rPr lang="ru-RU" smtClean="0"/>
              <a:t>5</a:t>
            </a:fld>
            <a:endParaRPr lang="ru-RU"/>
          </a:p>
        </p:txBody>
      </p:sp>
    </p:spTree>
    <p:extLst>
      <p:ext uri="{BB962C8B-B14F-4D97-AF65-F5344CB8AC3E}">
        <p14:creationId xmlns:p14="http://schemas.microsoft.com/office/powerpoint/2010/main" val="31702270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5774027-DBB6-4BFF-9304-5AA842F2CE54}" type="slidenum">
              <a:rPr lang="ru-RU" smtClean="0"/>
              <a:t>6</a:t>
            </a:fld>
            <a:endParaRPr lang="ru-RU"/>
          </a:p>
        </p:txBody>
      </p:sp>
    </p:spTree>
    <p:extLst>
      <p:ext uri="{BB962C8B-B14F-4D97-AF65-F5344CB8AC3E}">
        <p14:creationId xmlns:p14="http://schemas.microsoft.com/office/powerpoint/2010/main" val="406537500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ru-RU" dirty="0"/>
              <a:t>П. 14 главы 4 </a:t>
            </a:r>
            <a:r>
              <a:rPr lang="ru-RU" sz="1200" dirty="0">
                <a:effectLst/>
                <a:latin typeface="Arial" panose="020B0604020202020204" pitchFamily="34" charset="0"/>
                <a:ea typeface="Times New Roman" panose="02020603050405020304" pitchFamily="18" charset="0"/>
              </a:rPr>
              <a:t>В случае указания в заявлении о предоставлении (изменении) лицензии не всех сведений, либо представления не всех документов, либо непредъявления документа удостоверяющего личность, лицензирующий орган отказывает в приеме этого заявления к рассмотрению. Мотивированный отказ в приеме заявления о предоставлении (изменении) лицензии к рассмотрению не позднее двух рабочих дней, следующих за днем поступления его в лицензирующий орган, направляется вместе с этим заявлением и прилагаемыми к нему документами (сведениями) соискателю лицензии (лицензиату).</a:t>
            </a:r>
          </a:p>
        </p:txBody>
      </p:sp>
      <p:sp>
        <p:nvSpPr>
          <p:cNvPr id="4" name="Номер слайда 3"/>
          <p:cNvSpPr>
            <a:spLocks noGrp="1"/>
          </p:cNvSpPr>
          <p:nvPr>
            <p:ph type="sldNum" sz="quarter" idx="5"/>
          </p:nvPr>
        </p:nvSpPr>
        <p:spPr/>
        <p:txBody>
          <a:bodyPr/>
          <a:lstStyle/>
          <a:p>
            <a:fld id="{85774027-DBB6-4BFF-9304-5AA842F2CE54}" type="slidenum">
              <a:rPr lang="ru-RU" smtClean="0"/>
              <a:t>7</a:t>
            </a:fld>
            <a:endParaRPr lang="ru-RU"/>
          </a:p>
        </p:txBody>
      </p:sp>
    </p:spTree>
    <p:extLst>
      <p:ext uri="{BB962C8B-B14F-4D97-AF65-F5344CB8AC3E}">
        <p14:creationId xmlns:p14="http://schemas.microsoft.com/office/powerpoint/2010/main" val="427351487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5774027-DBB6-4BFF-9304-5AA842F2CE54}" type="slidenum">
              <a:rPr lang="ru-RU" smtClean="0"/>
              <a:t>8</a:t>
            </a:fld>
            <a:endParaRPr lang="ru-RU"/>
          </a:p>
        </p:txBody>
      </p:sp>
    </p:spTree>
    <p:extLst>
      <p:ext uri="{BB962C8B-B14F-4D97-AF65-F5344CB8AC3E}">
        <p14:creationId xmlns:p14="http://schemas.microsoft.com/office/powerpoint/2010/main" val="30123043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Образ слайда 1"/>
          <p:cNvSpPr>
            <a:spLocks noGrp="1" noRot="1" noChangeAspect="1"/>
          </p:cNvSpPr>
          <p:nvPr>
            <p:ph type="sldImg"/>
          </p:nvPr>
        </p:nvSpPr>
        <p:spPr/>
      </p:sp>
      <p:sp>
        <p:nvSpPr>
          <p:cNvPr id="3" name="Заметки 2"/>
          <p:cNvSpPr>
            <a:spLocks noGrp="1"/>
          </p:cNvSpPr>
          <p:nvPr>
            <p:ph type="body" idx="1"/>
          </p:nvPr>
        </p:nvSpPr>
        <p:spPr/>
        <p:txBody>
          <a:bodyPr/>
          <a:lstStyle/>
          <a:p>
            <a:endParaRPr lang="ru-RU" dirty="0"/>
          </a:p>
        </p:txBody>
      </p:sp>
      <p:sp>
        <p:nvSpPr>
          <p:cNvPr id="4" name="Номер слайда 3"/>
          <p:cNvSpPr>
            <a:spLocks noGrp="1"/>
          </p:cNvSpPr>
          <p:nvPr>
            <p:ph type="sldNum" sz="quarter" idx="5"/>
          </p:nvPr>
        </p:nvSpPr>
        <p:spPr/>
        <p:txBody>
          <a:bodyPr/>
          <a:lstStyle/>
          <a:p>
            <a:fld id="{85774027-DBB6-4BFF-9304-5AA842F2CE54}" type="slidenum">
              <a:rPr lang="ru-RU" smtClean="0"/>
              <a:t>9</a:t>
            </a:fld>
            <a:endParaRPr lang="ru-RU"/>
          </a:p>
        </p:txBody>
      </p:sp>
    </p:spTree>
    <p:extLst>
      <p:ext uri="{BB962C8B-B14F-4D97-AF65-F5344CB8AC3E}">
        <p14:creationId xmlns:p14="http://schemas.microsoft.com/office/powerpoint/2010/main" val="313805357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chemeClr val="tx1"/>
                </a:solidFill>
              </a:defRPr>
            </a:lvl1pPr>
          </a:lstStyle>
          <a:p>
            <a:r>
              <a:rPr lang="ru-RU"/>
              <a:t>Образец заголовка</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chemeClr val="tx1"/>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lvl1pPr>
              <a:defRPr>
                <a:solidFill>
                  <a:schemeClr val="tx1"/>
                </a:solidFill>
              </a:defRPr>
            </a:lvl1pPr>
          </a:lstStyle>
          <a:p>
            <a:fld id="{DBF3DEC9-6538-4C5B-A3A4-B0816DDB233D}" type="datetimeFigureOut">
              <a:rPr lang="ru-RU" smtClean="0"/>
              <a:t>31.07.2024</a:t>
            </a:fld>
            <a:endParaRPr lang="ru-RU"/>
          </a:p>
        </p:txBody>
      </p:sp>
      <p:sp>
        <p:nvSpPr>
          <p:cNvPr id="5" name="Footer Placeholder 4"/>
          <p:cNvSpPr>
            <a:spLocks noGrp="1"/>
          </p:cNvSpPr>
          <p:nvPr>
            <p:ph type="ftr" sz="quarter" idx="11"/>
          </p:nvPr>
        </p:nvSpPr>
        <p:spPr/>
        <p:txBody>
          <a:bodyPr/>
          <a:lstStyle>
            <a:lvl1pPr>
              <a:defRPr>
                <a:solidFill>
                  <a:schemeClr val="tx1"/>
                </a:solidFill>
              </a:defRPr>
            </a:lvl1pPr>
          </a:lstStyle>
          <a:p>
            <a:endParaRPr lang="ru-RU"/>
          </a:p>
        </p:txBody>
      </p:sp>
      <p:sp>
        <p:nvSpPr>
          <p:cNvPr id="6" name="Slide Number Placeholder 5"/>
          <p:cNvSpPr>
            <a:spLocks noGrp="1"/>
          </p:cNvSpPr>
          <p:nvPr>
            <p:ph type="sldNum" sz="quarter" idx="12"/>
          </p:nvPr>
        </p:nvSpPr>
        <p:spPr/>
        <p:txBody>
          <a:bodyPr/>
          <a:lstStyle>
            <a:lvl1pPr>
              <a:defRPr>
                <a:solidFill>
                  <a:schemeClr val="tx1"/>
                </a:solidFill>
              </a:defRPr>
            </a:lvl1pPr>
          </a:lstStyle>
          <a:p>
            <a:fld id="{1F4553EE-F329-4E4F-9880-44F9EF8C09B8}" type="slidenum">
              <a:rPr lang="ru-RU" smtClean="0"/>
              <a:t>‹#›</a:t>
            </a:fld>
            <a:endParaRPr lang="ru-RU"/>
          </a:p>
        </p:txBody>
      </p:sp>
      <p:cxnSp>
        <p:nvCxnSpPr>
          <p:cNvPr id="8" name="Straight Connector 7"/>
          <p:cNvCxnSpPr/>
          <p:nvPr/>
        </p:nvCxnSpPr>
        <p:spPr>
          <a:xfrm>
            <a:off x="1978660" y="3733800"/>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3847423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BF3DEC9-6538-4C5B-A3A4-B0816DDB233D}" type="datetimeFigureOut">
              <a:rPr lang="ru-RU" smtClean="0"/>
              <a:t>31.07.2024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4553EE-F329-4E4F-9880-44F9EF8C09B8}" type="slidenum">
              <a:rPr lang="ru-RU" smtClean="0"/>
              <a:t>‹#›</a:t>
            </a:fld>
            <a:endParaRPr lang="ru-RU"/>
          </a:p>
        </p:txBody>
      </p:sp>
    </p:spTree>
    <p:extLst>
      <p:ext uri="{BB962C8B-B14F-4D97-AF65-F5344CB8AC3E}">
        <p14:creationId xmlns:p14="http://schemas.microsoft.com/office/powerpoint/2010/main" val="266575831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ru-RU"/>
              <a:t>Образец заголовка</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BF3DEC9-6538-4C5B-A3A4-B0816DDB233D}" type="datetimeFigureOut">
              <a:rPr lang="ru-RU" smtClean="0"/>
              <a:t>31.07.2024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4553EE-F329-4E4F-9880-44F9EF8C09B8}" type="slidenum">
              <a:rPr lang="ru-RU" smtClean="0"/>
              <a:t>‹#›</a:t>
            </a:fld>
            <a:endParaRPr lang="ru-RU"/>
          </a:p>
        </p:txBody>
      </p:sp>
    </p:spTree>
    <p:extLst>
      <p:ext uri="{BB962C8B-B14F-4D97-AF65-F5344CB8AC3E}">
        <p14:creationId xmlns:p14="http://schemas.microsoft.com/office/powerpoint/2010/main" val="29957699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DBF3DEC9-6538-4C5B-A3A4-B0816DDB233D}" type="datetimeFigureOut">
              <a:rPr lang="ru-RU" smtClean="0"/>
              <a:t>31.07.2024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4553EE-F329-4E4F-9880-44F9EF8C09B8}" type="slidenum">
              <a:rPr lang="ru-RU" smtClean="0"/>
              <a:t>‹#›</a:t>
            </a:fld>
            <a:endParaRPr lang="ru-RU"/>
          </a:p>
        </p:txBody>
      </p:sp>
    </p:spTree>
    <p:extLst>
      <p:ext uri="{BB962C8B-B14F-4D97-AF65-F5344CB8AC3E}">
        <p14:creationId xmlns:p14="http://schemas.microsoft.com/office/powerpoint/2010/main" val="8960851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ru-RU"/>
              <a:t>Образец заголовка</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DBF3DEC9-6538-4C5B-A3A4-B0816DDB233D}" type="datetimeFigureOut">
              <a:rPr lang="ru-RU" smtClean="0"/>
              <a:t>31.07.2024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1F4553EE-F329-4E4F-9880-44F9EF8C09B8}" type="slidenum">
              <a:rPr lang="ru-RU" smtClean="0"/>
              <a:t>‹#›</a:t>
            </a:fld>
            <a:endParaRPr lang="ru-RU"/>
          </a:p>
        </p:txBody>
      </p:sp>
      <p:cxnSp>
        <p:nvCxnSpPr>
          <p:cNvPr id="7" name="Straight Connector 6"/>
          <p:cNvCxnSpPr/>
          <p:nvPr/>
        </p:nvCxnSpPr>
        <p:spPr>
          <a:xfrm>
            <a:off x="1981200" y="4020408"/>
            <a:ext cx="8229601"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96883432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DBF3DEC9-6538-4C5B-A3A4-B0816DDB233D}" type="datetimeFigureOut">
              <a:rPr lang="ru-RU" smtClean="0"/>
              <a:t>31.07.2024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F4553EE-F329-4E4F-9880-44F9EF8C09B8}" type="slidenum">
              <a:rPr lang="ru-RU" smtClean="0"/>
              <a:t>‹#›</a:t>
            </a:fld>
            <a:endParaRPr lang="ru-RU"/>
          </a:p>
        </p:txBody>
      </p:sp>
    </p:spTree>
    <p:extLst>
      <p:ext uri="{BB962C8B-B14F-4D97-AF65-F5344CB8AC3E}">
        <p14:creationId xmlns:p14="http://schemas.microsoft.com/office/powerpoint/2010/main" val="1189383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ru-RU"/>
              <a:t>Образец заголовка</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DBF3DEC9-6538-4C5B-A3A4-B0816DDB233D}" type="datetimeFigureOut">
              <a:rPr lang="ru-RU" smtClean="0"/>
              <a:t>31.07.2024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1F4553EE-F329-4E4F-9880-44F9EF8C09B8}" type="slidenum">
              <a:rPr lang="ru-RU" smtClean="0"/>
              <a:t>‹#›</a:t>
            </a:fld>
            <a:endParaRPr lang="ru-RU"/>
          </a:p>
        </p:txBody>
      </p:sp>
    </p:spTree>
    <p:extLst>
      <p:ext uri="{BB962C8B-B14F-4D97-AF65-F5344CB8AC3E}">
        <p14:creationId xmlns:p14="http://schemas.microsoft.com/office/powerpoint/2010/main" val="720257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DBF3DEC9-6538-4C5B-A3A4-B0816DDB233D}" type="datetimeFigureOut">
              <a:rPr lang="ru-RU" smtClean="0"/>
              <a:t>31.07.2024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1F4553EE-F329-4E4F-9880-44F9EF8C09B8}" type="slidenum">
              <a:rPr lang="ru-RU" smtClean="0"/>
              <a:t>‹#›</a:t>
            </a:fld>
            <a:endParaRPr lang="ru-RU"/>
          </a:p>
        </p:txBody>
      </p:sp>
    </p:spTree>
    <p:extLst>
      <p:ext uri="{BB962C8B-B14F-4D97-AF65-F5344CB8AC3E}">
        <p14:creationId xmlns:p14="http://schemas.microsoft.com/office/powerpoint/2010/main" val="4161935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BF3DEC9-6538-4C5B-A3A4-B0816DDB233D}" type="datetimeFigureOut">
              <a:rPr lang="ru-RU" smtClean="0"/>
              <a:t>31.07.2024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1F4553EE-F329-4E4F-9880-44F9EF8C09B8}" type="slidenum">
              <a:rPr lang="ru-RU" smtClean="0"/>
              <a:t>‹#›</a:t>
            </a:fld>
            <a:endParaRPr lang="ru-RU"/>
          </a:p>
        </p:txBody>
      </p:sp>
    </p:spTree>
    <p:extLst>
      <p:ext uri="{BB962C8B-B14F-4D97-AF65-F5344CB8AC3E}">
        <p14:creationId xmlns:p14="http://schemas.microsoft.com/office/powerpoint/2010/main" val="482258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ru-RU"/>
              <a:t>Образец заголовка</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DBF3DEC9-6538-4C5B-A3A4-B0816DDB233D}" type="datetimeFigureOut">
              <a:rPr lang="ru-RU" smtClean="0"/>
              <a:t>31.07.2024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1F4553EE-F329-4E4F-9880-44F9EF8C09B8}" type="slidenum">
              <a:rPr lang="ru-RU" smtClean="0"/>
              <a:t>‹#›</a:t>
            </a:fld>
            <a:endParaRPr lang="ru-RU"/>
          </a:p>
        </p:txBody>
      </p:sp>
    </p:spTree>
    <p:extLst>
      <p:ext uri="{BB962C8B-B14F-4D97-AF65-F5344CB8AC3E}">
        <p14:creationId xmlns:p14="http://schemas.microsoft.com/office/powerpoint/2010/main" val="29899708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a:t>Вставка рисунка</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DBF3DEC9-6538-4C5B-A3A4-B0816DDB233D}" type="datetimeFigureOut">
              <a:rPr lang="ru-RU" smtClean="0"/>
              <a:t>31.07.2024</a:t>
            </a:fld>
            <a:endParaRPr lang="ru-RU"/>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1F4553EE-F329-4E4F-9880-44F9EF8C09B8}" type="slidenum">
              <a:rPr lang="ru-RU" smtClean="0"/>
              <a:t>‹#›</a:t>
            </a:fld>
            <a:endParaRPr lang="ru-RU"/>
          </a:p>
        </p:txBody>
      </p:sp>
    </p:spTree>
    <p:extLst>
      <p:ext uri="{BB962C8B-B14F-4D97-AF65-F5344CB8AC3E}">
        <p14:creationId xmlns:p14="http://schemas.microsoft.com/office/powerpoint/2010/main" val="190206588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solidFill>
              <a:schemeClr val="tx1"/>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ru-RU"/>
              <a:t>Образец заголовка</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tx1"/>
                </a:solidFill>
              </a:defRPr>
            </a:lvl1pPr>
          </a:lstStyle>
          <a:p>
            <a:fld id="{DBF3DEC9-6538-4C5B-A3A4-B0816DDB233D}" type="datetimeFigureOut">
              <a:rPr lang="ru-RU" smtClean="0"/>
              <a:t>31.07.2024</a:t>
            </a:fld>
            <a:endParaRPr lang="ru-RU"/>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tx1"/>
                </a:solidFill>
              </a:defRPr>
            </a:lvl1pPr>
          </a:lstStyle>
          <a:p>
            <a:endParaRPr lang="ru-RU"/>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tx1"/>
                </a:solidFill>
              </a:defRPr>
            </a:lvl1pPr>
          </a:lstStyle>
          <a:p>
            <a:fld id="{1F4553EE-F329-4E4F-9880-44F9EF8C09B8}" type="slidenum">
              <a:rPr lang="ru-RU" smtClean="0"/>
              <a:t>‹#›</a:t>
            </a:fld>
            <a:endParaRPr lang="ru-RU"/>
          </a:p>
        </p:txBody>
      </p:sp>
    </p:spTree>
    <p:extLst>
      <p:ext uri="{BB962C8B-B14F-4D97-AF65-F5344CB8AC3E}">
        <p14:creationId xmlns:p14="http://schemas.microsoft.com/office/powerpoint/2010/main" val="2099752439"/>
      </p:ext>
    </p:extLst>
  </p:cSld>
  <p:clrMap bg1="lt1" tx1="dk1" bg2="lt2" tx2="dk2" accent1="accent1" accent2="accent2" accent3="accent3" accent4="accent4" accent5="accent5" accent6="accent6" hlink="hlink" folHlink="folHlink"/>
  <p:sldLayoutIdLst>
    <p:sldLayoutId id="2147483781" r:id="rId1"/>
    <p:sldLayoutId id="2147483782" r:id="rId2"/>
    <p:sldLayoutId id="2147483783" r:id="rId3"/>
    <p:sldLayoutId id="2147483784" r:id="rId4"/>
    <p:sldLayoutId id="2147483785" r:id="rId5"/>
    <p:sldLayoutId id="2147483786" r:id="rId6"/>
    <p:sldLayoutId id="2147483787" r:id="rId7"/>
    <p:sldLayoutId id="2147483788" r:id="rId8"/>
    <p:sldLayoutId id="2147483789" r:id="rId9"/>
    <p:sldLayoutId id="2147483790" r:id="rId10"/>
    <p:sldLayoutId id="214748379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E71B3FA-AA0E-6A9F-452E-67077FDA53C1}"/>
              </a:ext>
            </a:extLst>
          </p:cNvPr>
          <p:cNvSpPr>
            <a:spLocks noGrp="1"/>
          </p:cNvSpPr>
          <p:nvPr>
            <p:ph type="ctrTitle"/>
          </p:nvPr>
        </p:nvSpPr>
        <p:spPr/>
        <p:txBody>
          <a:bodyPr>
            <a:noAutofit/>
          </a:bodyPr>
          <a:lstStyle/>
          <a:p>
            <a:r>
              <a:rPr lang="ru-RU" sz="5400" dirty="0"/>
              <a:t>Лицензирование в области социального обслуживания</a:t>
            </a:r>
          </a:p>
        </p:txBody>
      </p:sp>
      <p:sp>
        <p:nvSpPr>
          <p:cNvPr id="3" name="Подзаголовок 2">
            <a:extLst>
              <a:ext uri="{FF2B5EF4-FFF2-40B4-BE49-F238E27FC236}">
                <a16:creationId xmlns:a16="http://schemas.microsoft.com/office/drawing/2014/main" id="{BC079B18-30BC-21AD-6801-EB834FD73103}"/>
              </a:ext>
            </a:extLst>
          </p:cNvPr>
          <p:cNvSpPr>
            <a:spLocks noGrp="1"/>
          </p:cNvSpPr>
          <p:nvPr>
            <p:ph type="subTitle" idx="1"/>
          </p:nvPr>
        </p:nvSpPr>
        <p:spPr>
          <a:xfrm>
            <a:off x="11577484" y="6467139"/>
            <a:ext cx="352187" cy="45719"/>
          </a:xfrm>
        </p:spPr>
        <p:txBody>
          <a:bodyPr>
            <a:normAutofit fontScale="25000" lnSpcReduction="20000"/>
          </a:bodyPr>
          <a:lstStyle/>
          <a:p>
            <a:pPr algn="l"/>
            <a:endParaRPr lang="ru-RU" sz="2000" dirty="0"/>
          </a:p>
        </p:txBody>
      </p:sp>
    </p:spTree>
    <p:extLst>
      <p:ext uri="{BB962C8B-B14F-4D97-AF65-F5344CB8AC3E}">
        <p14:creationId xmlns:p14="http://schemas.microsoft.com/office/powerpoint/2010/main" val="18236934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E5E2C54-11C8-2012-957F-3AA2109F4F3C}"/>
              </a:ext>
            </a:extLst>
          </p:cNvPr>
          <p:cNvSpPr>
            <a:spLocks noGrp="1"/>
          </p:cNvSpPr>
          <p:nvPr>
            <p:ph type="title"/>
          </p:nvPr>
        </p:nvSpPr>
        <p:spPr>
          <a:xfrm>
            <a:off x="457201" y="69574"/>
            <a:ext cx="11032434" cy="1286786"/>
          </a:xfrm>
        </p:spPr>
        <p:txBody>
          <a:bodyPr>
            <a:normAutofit fontScale="90000"/>
          </a:bodyPr>
          <a:lstStyle/>
          <a:p>
            <a:pPr marL="230400" indent="0" algn="ctr">
              <a:spcAft>
                <a:spcPts val="400"/>
              </a:spcAft>
            </a:pPr>
            <a:r>
              <a:rPr lang="ru-RU" dirty="0"/>
              <a:t/>
            </a:r>
            <a:br>
              <a:rPr lang="ru-RU" dirty="0"/>
            </a:br>
            <a:r>
              <a:rPr lang="ru-RU" sz="3100" dirty="0"/>
              <a:t>Постановление Министерства труда и социальной защиты Республики Беларусь от 26 июня 2024 г. № 45 «Об утверждении регламентов административных процедур»</a:t>
            </a:r>
            <a:endParaRPr lang="ru-RU" sz="3600" dirty="0"/>
          </a:p>
        </p:txBody>
      </p:sp>
      <p:sp>
        <p:nvSpPr>
          <p:cNvPr id="3" name="Объект 2">
            <a:extLst>
              <a:ext uri="{FF2B5EF4-FFF2-40B4-BE49-F238E27FC236}">
                <a16:creationId xmlns:a16="http://schemas.microsoft.com/office/drawing/2014/main" id="{EB0F77AC-7A06-54E5-6FF7-EEE65347FAFF}"/>
              </a:ext>
            </a:extLst>
          </p:cNvPr>
          <p:cNvSpPr>
            <a:spLocks noGrp="1"/>
          </p:cNvSpPr>
          <p:nvPr>
            <p:ph idx="1"/>
          </p:nvPr>
        </p:nvSpPr>
        <p:spPr>
          <a:xfrm>
            <a:off x="616226" y="2057400"/>
            <a:ext cx="11032434" cy="4038600"/>
          </a:xfrm>
        </p:spPr>
        <p:txBody>
          <a:bodyPr>
            <a:normAutofit fontScale="92500" lnSpcReduction="10000"/>
          </a:bodyPr>
          <a:lstStyle/>
          <a:p>
            <a:pPr algn="just"/>
            <a:r>
              <a:rPr lang="ru-RU" dirty="0"/>
              <a:t>Регламент административной процедуры, осуществляемой в отношении субъектов хозяйствования, по подпункту 15.5.1. «Получение лицензии на осуществление деятельности по оказанию социальных услуг»;</a:t>
            </a:r>
          </a:p>
          <a:p>
            <a:pPr algn="just"/>
            <a:r>
              <a:rPr lang="ru-RU" dirty="0"/>
              <a:t>Регламент административной процедуры, осуществляемой в отношении субъектов хозяйствования, по подпункту 15.5.2. «Изменение лицензии на осуществление деятельности по оказанию социальных услуг».</a:t>
            </a:r>
          </a:p>
          <a:p>
            <a:pPr algn="just"/>
            <a:r>
              <a:rPr lang="ru-RU" dirty="0"/>
              <a:t>форму сведений о планируемой укомплектованности соискателя лицензии работниками, оказывающими социальные услуги;</a:t>
            </a:r>
          </a:p>
          <a:p>
            <a:pPr algn="just"/>
            <a:r>
              <a:rPr lang="ru-RU" dirty="0"/>
              <a:t>форму сведений о планируемой укомплектованности соискателя лицензии получателями социальных услуг;</a:t>
            </a:r>
          </a:p>
          <a:p>
            <a:pPr algn="just"/>
            <a:r>
              <a:rPr lang="ru-RU" dirty="0"/>
              <a:t>форму сведений о планируемой соискателем лицензии организации питания, бытового и медицинского обслуживания получателей социальных услуг.</a:t>
            </a:r>
          </a:p>
          <a:p>
            <a:endParaRPr lang="ru-RU" dirty="0"/>
          </a:p>
        </p:txBody>
      </p:sp>
    </p:spTree>
    <p:extLst>
      <p:ext uri="{BB962C8B-B14F-4D97-AF65-F5344CB8AC3E}">
        <p14:creationId xmlns:p14="http://schemas.microsoft.com/office/powerpoint/2010/main" val="377352159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2921C138-5449-8804-8607-B468C1D92DE5}"/>
              </a:ext>
            </a:extLst>
          </p:cNvPr>
          <p:cNvSpPr>
            <a:spLocks noGrp="1"/>
          </p:cNvSpPr>
          <p:nvPr>
            <p:ph type="title"/>
          </p:nvPr>
        </p:nvSpPr>
        <p:spPr>
          <a:xfrm>
            <a:off x="228600" y="170622"/>
            <a:ext cx="11280913" cy="1182756"/>
          </a:xfrm>
        </p:spPr>
        <p:txBody>
          <a:bodyPr>
            <a:normAutofit fontScale="90000"/>
          </a:bodyPr>
          <a:lstStyle/>
          <a:p>
            <a:pPr marL="230400" indent="0" algn="ctr">
              <a:spcAft>
                <a:spcPts val="400"/>
              </a:spcAft>
            </a:pPr>
            <a:r>
              <a:rPr lang="ru-RU" sz="3100" dirty="0"/>
              <a:t>Постановление Министерства труда и социальной защиты Республики Беларусь от 15 мая 2024 г. № 32 «О порядке проведения оценки»</a:t>
            </a:r>
            <a:endParaRPr lang="ru-RU" sz="2800" dirty="0"/>
          </a:p>
        </p:txBody>
      </p:sp>
      <p:sp>
        <p:nvSpPr>
          <p:cNvPr id="4" name="Прямоугольник 3">
            <a:extLst>
              <a:ext uri="{FF2B5EF4-FFF2-40B4-BE49-F238E27FC236}">
                <a16:creationId xmlns:a16="http://schemas.microsoft.com/office/drawing/2014/main" id="{91858675-6BDE-A334-AB13-528DF8C37F7D}"/>
              </a:ext>
            </a:extLst>
          </p:cNvPr>
          <p:cNvSpPr/>
          <p:nvPr/>
        </p:nvSpPr>
        <p:spPr>
          <a:xfrm>
            <a:off x="7921487" y="4907591"/>
            <a:ext cx="3816627" cy="1463392"/>
          </a:xfrm>
          <a:prstGeom prst="rect">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ru-RU" sz="1800" b="1" kern="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endParaRPr>
          </a:p>
          <a:p>
            <a:pPr algn="ctr"/>
            <a:r>
              <a:rPr lang="ru-RU" sz="1800" b="1" kern="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Структурное подразделение </a:t>
            </a:r>
            <a:r>
              <a:rPr lang="ru-RU" sz="1800"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лицензирующего органа</a:t>
            </a:r>
            <a:r>
              <a:rPr lang="ru-RU" sz="1800" b="1" kern="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rPr>
              <a:t> </a:t>
            </a:r>
            <a:r>
              <a:rPr lang="ru-RU" sz="1800" b="1" kern="0" dirty="0">
                <a:solidFill>
                  <a:srgbClr val="C00000"/>
                </a:solidFill>
                <a:effectLst/>
                <a:latin typeface="Times New Roman" panose="02020603050405020304" pitchFamily="18" charset="0"/>
                <a:ea typeface="Times New Roman" panose="02020603050405020304" pitchFamily="18" charset="0"/>
                <a:cs typeface="Times New Roman" panose="02020603050405020304" pitchFamily="18" charset="0"/>
              </a:rPr>
              <a:t>вправе проводить оценку с выездом по месту оказания социальных услуг.</a:t>
            </a:r>
            <a:endParaRPr lang="ru-RU" sz="1800" kern="100" dirty="0">
              <a:solidFill>
                <a:srgbClr val="C00000"/>
              </a:solidFill>
              <a:effectLst/>
              <a:latin typeface="Calibri" panose="020F0502020204030204" pitchFamily="34" charset="0"/>
              <a:ea typeface="Calibri" panose="020F0502020204030204" pitchFamily="34" charset="0"/>
              <a:cs typeface="Times New Roman" panose="02020603050405020304" pitchFamily="18" charset="0"/>
            </a:endParaRPr>
          </a:p>
          <a:p>
            <a:pPr algn="ctr"/>
            <a:endParaRPr lang="ru-RU" dirty="0"/>
          </a:p>
        </p:txBody>
      </p:sp>
      <p:sp>
        <p:nvSpPr>
          <p:cNvPr id="6" name="TextBox 5">
            <a:extLst>
              <a:ext uri="{FF2B5EF4-FFF2-40B4-BE49-F238E27FC236}">
                <a16:creationId xmlns:a16="http://schemas.microsoft.com/office/drawing/2014/main" id="{A73853A3-6938-3800-A1CE-ACFCE6671719}"/>
              </a:ext>
            </a:extLst>
          </p:cNvPr>
          <p:cNvSpPr txBox="1"/>
          <p:nvPr/>
        </p:nvSpPr>
        <p:spPr>
          <a:xfrm>
            <a:off x="723072" y="5177622"/>
            <a:ext cx="6097656" cy="923330"/>
          </a:xfrm>
          <a:prstGeom prst="rect">
            <a:avLst/>
          </a:prstGeom>
        </p:spPr>
        <p:style>
          <a:lnRef idx="2">
            <a:schemeClr val="accent1"/>
          </a:lnRef>
          <a:fillRef idx="1">
            <a:schemeClr val="lt1"/>
          </a:fillRef>
          <a:effectRef idx="0">
            <a:schemeClr val="accent1"/>
          </a:effectRef>
          <a:fontRef idx="minor">
            <a:schemeClr val="dk1"/>
          </a:fontRef>
        </p:style>
        <p:txBody>
          <a:bodyPr wrap="square">
            <a:spAutoFit/>
          </a:bodyPr>
          <a:lstStyle/>
          <a:p>
            <a:r>
              <a:rPr lang="ru-RU" sz="1800" b="1" kern="0" dirty="0">
                <a:solidFill>
                  <a:srgbClr val="121212"/>
                </a:solidFill>
                <a:effectLst/>
                <a:latin typeface="Times New Roman" panose="02020603050405020304" pitchFamily="18" charset="0"/>
                <a:ea typeface="Times New Roman" panose="02020603050405020304" pitchFamily="18" charset="0"/>
              </a:rPr>
              <a:t>Срок проведения оценки</a:t>
            </a:r>
            <a:r>
              <a:rPr lang="ru-RU" sz="1800" kern="0" dirty="0">
                <a:solidFill>
                  <a:srgbClr val="121212"/>
                </a:solidFill>
                <a:effectLst/>
                <a:latin typeface="Times New Roman" panose="02020603050405020304" pitchFamily="18" charset="0"/>
                <a:ea typeface="Times New Roman" panose="02020603050405020304" pitchFamily="18" charset="0"/>
              </a:rPr>
              <a:t> - не более </a:t>
            </a:r>
            <a:r>
              <a:rPr lang="ru-RU" sz="1800" b="1" kern="0" dirty="0">
                <a:solidFill>
                  <a:srgbClr val="121212"/>
                </a:solidFill>
                <a:effectLst/>
                <a:latin typeface="Times New Roman" panose="02020603050405020304" pitchFamily="18" charset="0"/>
                <a:ea typeface="Times New Roman" panose="02020603050405020304" pitchFamily="18" charset="0"/>
              </a:rPr>
              <a:t>10 рабочих дней</a:t>
            </a:r>
            <a:r>
              <a:rPr lang="ru-RU" sz="1800" kern="0" dirty="0">
                <a:solidFill>
                  <a:srgbClr val="121212"/>
                </a:solidFill>
                <a:effectLst/>
                <a:latin typeface="Times New Roman" panose="02020603050405020304" pitchFamily="18" charset="0"/>
                <a:ea typeface="Times New Roman" panose="02020603050405020304" pitchFamily="18" charset="0"/>
              </a:rPr>
              <a:t> и в пределах общего срока осуществления административной процедуры (25 рабочих дней).</a:t>
            </a:r>
            <a:endParaRPr lang="ru-RU" dirty="0"/>
          </a:p>
        </p:txBody>
      </p:sp>
      <p:sp>
        <p:nvSpPr>
          <p:cNvPr id="8" name="TextBox 7">
            <a:extLst>
              <a:ext uri="{FF2B5EF4-FFF2-40B4-BE49-F238E27FC236}">
                <a16:creationId xmlns:a16="http://schemas.microsoft.com/office/drawing/2014/main" id="{95351F1F-0A42-3A55-BF67-2C6D3DE53364}"/>
              </a:ext>
            </a:extLst>
          </p:cNvPr>
          <p:cNvSpPr txBox="1"/>
          <p:nvPr/>
        </p:nvSpPr>
        <p:spPr>
          <a:xfrm>
            <a:off x="636105" y="1532308"/>
            <a:ext cx="10873408" cy="3375283"/>
          </a:xfrm>
          <a:prstGeom prst="rect">
            <a:avLst/>
          </a:prstGeom>
          <a:noFill/>
        </p:spPr>
        <p:txBody>
          <a:bodyPr wrap="square">
            <a:spAutoFit/>
          </a:bodyPr>
          <a:lstStyle/>
          <a:p>
            <a:pPr marL="45720" algn="just">
              <a:spcAft>
                <a:spcPts val="800"/>
              </a:spcAft>
            </a:pPr>
            <a:r>
              <a:rPr lang="ru-RU" sz="1800" b="1" kern="0" dirty="0">
                <a:solidFill>
                  <a:srgbClr val="C00000"/>
                </a:solidFill>
                <a:effectLst/>
                <a:latin typeface="Arial" panose="020B0604020202020204" pitchFamily="34" charset="0"/>
                <a:ea typeface="Times New Roman" panose="02020603050405020304" pitchFamily="18" charset="0"/>
                <a:cs typeface="Times New Roman" panose="02020603050405020304" pitchFamily="18" charset="0"/>
              </a:rPr>
              <a:t>Оценка проводится </a:t>
            </a:r>
            <a:r>
              <a:rPr lang="ru-RU" sz="1800" kern="0" dirty="0">
                <a:solidFill>
                  <a:srgbClr val="000000"/>
                </a:solidFill>
                <a:effectLst/>
                <a:latin typeface="Arial" panose="020B0604020202020204" pitchFamily="34" charset="0"/>
                <a:ea typeface="Times New Roman" panose="02020603050405020304" pitchFamily="18" charset="0"/>
                <a:cs typeface="Times New Roman" panose="02020603050405020304" pitchFamily="18" charset="0"/>
              </a:rPr>
              <a:t>структурными подразделениями городских (городов областного подчинения), районных исполнительных комитетов, осуществляющими государственно-властные полномочия в сфере труда, занятости и социальной защиты. На основании приказа руководителя органа по труду, занятости и социальной защите.</a:t>
            </a:r>
            <a:endParaRPr lang="ru-RU" sz="1800" kern="100" dirty="0">
              <a:effectLst/>
              <a:latin typeface="Calibri" panose="020F0502020204030204" pitchFamily="34" charset="0"/>
              <a:ea typeface="Times New Roman" panose="02020603050405020304" pitchFamily="18" charset="0"/>
              <a:cs typeface="Times New Roman" panose="02020603050405020304" pitchFamily="18" charset="0"/>
            </a:endParaRPr>
          </a:p>
          <a:p>
            <a:pPr marL="45720" indent="0" algn="just">
              <a:lnSpc>
                <a:spcPct val="100000"/>
              </a:lnSpc>
              <a:spcAft>
                <a:spcPts val="800"/>
              </a:spcAft>
              <a:buNone/>
            </a:pPr>
            <a:endParaRPr lang="ru-RU" dirty="0"/>
          </a:p>
          <a:p>
            <a:pPr marL="45720" indent="0" algn="just">
              <a:lnSpc>
                <a:spcPct val="100000"/>
              </a:lnSpc>
              <a:spcAft>
                <a:spcPts val="800"/>
              </a:spcAft>
              <a:buNone/>
            </a:pPr>
            <a:r>
              <a:rPr lang="ru-RU" b="1" kern="0" dirty="0">
                <a:solidFill>
                  <a:srgbClr val="C00000"/>
                </a:solidFill>
                <a:latin typeface="Arial" panose="020B0604020202020204" pitchFamily="34" charset="0"/>
                <a:cs typeface="Times New Roman" panose="02020603050405020304" pitchFamily="18" charset="0"/>
              </a:rPr>
              <a:t>Цель проведения оценки – </a:t>
            </a:r>
            <a:r>
              <a:rPr lang="ru-RU" kern="0" dirty="0">
                <a:solidFill>
                  <a:srgbClr val="000000"/>
                </a:solidFill>
                <a:latin typeface="Arial" panose="020B0604020202020204" pitchFamily="34" charset="0"/>
                <a:cs typeface="Times New Roman" panose="02020603050405020304" pitchFamily="18" charset="0"/>
              </a:rPr>
              <a:t>подтверждение:</a:t>
            </a:r>
          </a:p>
          <a:p>
            <a:pPr marL="45720" indent="0" algn="just">
              <a:lnSpc>
                <a:spcPct val="100000"/>
              </a:lnSpc>
              <a:spcAft>
                <a:spcPts val="800"/>
              </a:spcAft>
              <a:buNone/>
            </a:pPr>
            <a:r>
              <a:rPr lang="ru-RU" kern="0" dirty="0">
                <a:solidFill>
                  <a:srgbClr val="000000"/>
                </a:solidFill>
                <a:latin typeface="Arial" panose="020B0604020202020204" pitchFamily="34" charset="0"/>
                <a:cs typeface="Times New Roman" panose="02020603050405020304" pitchFamily="18" charset="0"/>
              </a:rPr>
              <a:t>- достоверности информации, указанной в заявлении и прилагаемых к нему документах;</a:t>
            </a:r>
          </a:p>
          <a:p>
            <a:pPr marL="0" lvl="0" indent="0">
              <a:lnSpc>
                <a:spcPct val="100000"/>
              </a:lnSpc>
              <a:spcAft>
                <a:spcPts val="800"/>
              </a:spcAft>
              <a:buSzPts val="1000"/>
              <a:buNone/>
              <a:tabLst>
                <a:tab pos="457200" algn="l"/>
              </a:tabLst>
            </a:pPr>
            <a:r>
              <a:rPr lang="ru-RU" kern="0" dirty="0">
                <a:solidFill>
                  <a:srgbClr val="000000"/>
                </a:solidFill>
                <a:latin typeface="Arial" panose="020B0604020202020204" pitchFamily="34" charset="0"/>
                <a:cs typeface="Times New Roman" panose="02020603050405020304" pitchFamily="18" charset="0"/>
              </a:rPr>
              <a:t>- соответствия возможностей соискателя лицензии </a:t>
            </a:r>
            <a:r>
              <a:rPr lang="ru-RU" kern="0" dirty="0" err="1">
                <a:solidFill>
                  <a:srgbClr val="000000"/>
                </a:solidFill>
                <a:latin typeface="Arial" panose="020B0604020202020204" pitchFamily="34" charset="0"/>
                <a:cs typeface="Times New Roman" panose="02020603050405020304" pitchFamily="18" charset="0"/>
              </a:rPr>
              <a:t>долицензионным</a:t>
            </a:r>
            <a:r>
              <a:rPr lang="ru-RU" kern="0" dirty="0">
                <a:solidFill>
                  <a:srgbClr val="000000"/>
                </a:solidFill>
                <a:latin typeface="Arial" panose="020B0604020202020204" pitchFamily="34" charset="0"/>
                <a:cs typeface="Times New Roman" panose="02020603050405020304" pitchFamily="18" charset="0"/>
              </a:rPr>
              <a:t> требованиям, лицензиата лицензионным требованиям;</a:t>
            </a:r>
          </a:p>
          <a:p>
            <a:pPr marL="0" lvl="0" indent="0">
              <a:lnSpc>
                <a:spcPct val="100000"/>
              </a:lnSpc>
              <a:spcAft>
                <a:spcPts val="800"/>
              </a:spcAft>
              <a:buSzPts val="1000"/>
              <a:buNone/>
              <a:tabLst>
                <a:tab pos="457200" algn="l"/>
              </a:tabLst>
            </a:pPr>
            <a:r>
              <a:rPr lang="ru-RU" kern="0" dirty="0">
                <a:solidFill>
                  <a:srgbClr val="000000"/>
                </a:solidFill>
                <a:latin typeface="Arial" panose="020B0604020202020204" pitchFamily="34" charset="0"/>
                <a:cs typeface="Times New Roman" panose="02020603050405020304" pitchFamily="18" charset="0"/>
              </a:rPr>
              <a:t>- фактической готовности к осуществлению лицензируемого вида деятельности.</a:t>
            </a:r>
          </a:p>
        </p:txBody>
      </p:sp>
    </p:spTree>
    <p:extLst>
      <p:ext uri="{BB962C8B-B14F-4D97-AF65-F5344CB8AC3E}">
        <p14:creationId xmlns:p14="http://schemas.microsoft.com/office/powerpoint/2010/main" val="260850043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9B93E55-16E9-8D24-CC9B-30C82EFF4FD9}"/>
              </a:ext>
            </a:extLst>
          </p:cNvPr>
          <p:cNvSpPr>
            <a:spLocks noGrp="1"/>
          </p:cNvSpPr>
          <p:nvPr>
            <p:ph type="title"/>
          </p:nvPr>
        </p:nvSpPr>
        <p:spPr>
          <a:xfrm>
            <a:off x="654423" y="609600"/>
            <a:ext cx="10981763" cy="1356360"/>
          </a:xfrm>
        </p:spPr>
        <p:txBody>
          <a:bodyPr>
            <a:normAutofit/>
          </a:bodyPr>
          <a:lstStyle/>
          <a:p>
            <a:pPr marL="285750" marR="0" lvl="0" indent="-285750" algn="ctr" defTabSz="914400" rtl="0" eaLnBrk="1" fontAlgn="auto" latinLnBrk="0" hangingPunct="1">
              <a:lnSpc>
                <a:spcPts val="3000"/>
              </a:lnSpc>
              <a:spcBef>
                <a:spcPts val="0"/>
              </a:spcBef>
              <a:tabLst/>
              <a:defRPr/>
            </a:pPr>
            <a:r>
              <a:rPr lang="ru-RU" dirty="0"/>
              <a:t>Нормативные правовые акты регулирующие лицензирование деятельности по оказанию социальных услуг</a:t>
            </a:r>
          </a:p>
        </p:txBody>
      </p:sp>
      <p:sp>
        <p:nvSpPr>
          <p:cNvPr id="3" name="Объект 2">
            <a:extLst>
              <a:ext uri="{FF2B5EF4-FFF2-40B4-BE49-F238E27FC236}">
                <a16:creationId xmlns:a16="http://schemas.microsoft.com/office/drawing/2014/main" id="{E4057C8F-9063-DC18-F10A-24043FD58A09}"/>
              </a:ext>
            </a:extLst>
          </p:cNvPr>
          <p:cNvSpPr>
            <a:spLocks noGrp="1"/>
          </p:cNvSpPr>
          <p:nvPr>
            <p:ph idx="1"/>
          </p:nvPr>
        </p:nvSpPr>
        <p:spPr>
          <a:xfrm>
            <a:off x="457200" y="2057399"/>
            <a:ext cx="11286566" cy="4361329"/>
          </a:xfrm>
        </p:spPr>
        <p:txBody>
          <a:bodyPr>
            <a:normAutofit fontScale="92500" lnSpcReduction="10000"/>
          </a:bodyPr>
          <a:lstStyle/>
          <a:p>
            <a:pPr marL="230400" indent="0">
              <a:spcAft>
                <a:spcPts val="400"/>
              </a:spcAft>
              <a:buNone/>
            </a:pPr>
            <a:r>
              <a:rPr lang="ru-RU" sz="1400" dirty="0">
                <a:effectLst/>
              </a:rPr>
              <a:t>1. Закон Республики Беларусь от 22 мая 2000 г. № 395-З «О социальном обслуживании» (в ред. Закона Республики Беларусь от 13.12.2023 </a:t>
            </a:r>
            <a:br>
              <a:rPr lang="ru-RU" sz="1400" dirty="0">
                <a:effectLst/>
              </a:rPr>
            </a:br>
            <a:r>
              <a:rPr lang="ru-RU" sz="1400" dirty="0">
                <a:effectLst/>
              </a:rPr>
              <a:t>№ 318-З), статья 12 Лицензирование в области социального обслуживания; </a:t>
            </a:r>
          </a:p>
          <a:p>
            <a:pPr marL="230400" indent="0">
              <a:spcAft>
                <a:spcPts val="400"/>
              </a:spcAft>
              <a:buNone/>
            </a:pPr>
            <a:r>
              <a:rPr lang="ru-RU" sz="1400" dirty="0">
                <a:effectLst/>
              </a:rPr>
              <a:t>2. Постановление Совета Министров Республики Беларусь от 19 июня 2024 г. № 435 «Об изменении постановлений Совета Министров Республики Беларусь»;</a:t>
            </a:r>
          </a:p>
          <a:p>
            <a:pPr indent="0">
              <a:spcAft>
                <a:spcPts val="400"/>
              </a:spcAft>
              <a:buNone/>
            </a:pPr>
            <a:r>
              <a:rPr lang="ru-RU" sz="1400" dirty="0">
                <a:effectLst/>
              </a:rPr>
              <a:t>3. Закон Республики Беларусь от 14 октября 2022 г. № 213-З «О лицензировании» (в ред. Законов Республики Беларусь от 05.01.2024 № 345-З), глава 19-1 Деятельность по оказанию социальных услуг;</a:t>
            </a:r>
          </a:p>
          <a:p>
            <a:pPr indent="0">
              <a:spcAft>
                <a:spcPts val="400"/>
              </a:spcAft>
              <a:buNone/>
            </a:pPr>
            <a:r>
              <a:rPr lang="ru-RU" sz="1400" dirty="0">
                <a:effectLst/>
              </a:rPr>
              <a:t>4. Постановление Совета Министров Республики Беларусь от 27 февраля 2023 г. № 154 «О лицензировании», глава 13-1 Деятельность по оказанию социальных услуг;</a:t>
            </a:r>
          </a:p>
          <a:p>
            <a:pPr indent="0">
              <a:spcAft>
                <a:spcPts val="400"/>
              </a:spcAft>
              <a:buNone/>
            </a:pPr>
            <a:r>
              <a:rPr lang="ru-RU" sz="1400" dirty="0">
                <a:effectLst/>
              </a:rPr>
              <a:t>5. Постановление Министерства труда и социальной защиты Республики Беларусь от 15 мая 2024 г. № 32 «О порядке проведения оценки»;</a:t>
            </a:r>
          </a:p>
          <a:p>
            <a:pPr indent="0">
              <a:spcAft>
                <a:spcPts val="400"/>
              </a:spcAft>
              <a:buNone/>
            </a:pPr>
            <a:r>
              <a:rPr lang="ru-RU" sz="1400" dirty="0">
                <a:effectLst/>
              </a:rPr>
              <a:t>6. Постановление Совета Министров Республики Беларусь от 24 сентября 2021 г. № 548 «Об административных процедурах, осуществляемых в отношении субъектов хозяйствования», пункт 15.5 Лицензирование деятельности по оказанию социальных услуг;</a:t>
            </a:r>
          </a:p>
          <a:p>
            <a:pPr indent="0">
              <a:spcAft>
                <a:spcPts val="400"/>
              </a:spcAft>
              <a:buNone/>
            </a:pPr>
            <a:r>
              <a:rPr lang="ru-RU" sz="1400" dirty="0">
                <a:effectLst/>
              </a:rPr>
              <a:t>7. Постановление Министерства труда и социальной защиты Республики Беларусь от 26 июня 2024 г. № 45 «Об утверждении регламентов административных процедур»;</a:t>
            </a:r>
          </a:p>
          <a:p>
            <a:pPr indent="0">
              <a:spcAft>
                <a:spcPts val="400"/>
              </a:spcAft>
              <a:buNone/>
            </a:pPr>
            <a:r>
              <a:rPr lang="ru-RU" sz="1400" dirty="0">
                <a:effectLst/>
              </a:rPr>
              <a:t>8. Постановление Совета Министров Республики Беларусь от 11 июля 2024 г. № 490 «О требованиях к одноквартирным жилым домам, используемым для оказания социальных услуг в форме стационарного социального обслуживания».</a:t>
            </a:r>
          </a:p>
        </p:txBody>
      </p:sp>
    </p:spTree>
    <p:extLst>
      <p:ext uri="{BB962C8B-B14F-4D97-AF65-F5344CB8AC3E}">
        <p14:creationId xmlns:p14="http://schemas.microsoft.com/office/powerpoint/2010/main" val="79180120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BA893848-2B22-72A1-D89F-1AD67B2D8BDC}"/>
              </a:ext>
            </a:extLst>
          </p:cNvPr>
          <p:cNvSpPr>
            <a:spLocks noGrp="1"/>
          </p:cNvSpPr>
          <p:nvPr>
            <p:ph type="title"/>
          </p:nvPr>
        </p:nvSpPr>
        <p:spPr>
          <a:xfrm>
            <a:off x="518804" y="415159"/>
            <a:ext cx="11154392" cy="1356360"/>
          </a:xfrm>
        </p:spPr>
        <p:txBody>
          <a:bodyPr>
            <a:normAutofit fontScale="90000"/>
          </a:bodyPr>
          <a:lstStyle/>
          <a:p>
            <a:pPr marL="230400" indent="0" algn="ctr">
              <a:spcAft>
                <a:spcPts val="400"/>
              </a:spcAft>
            </a:pPr>
            <a:r>
              <a:rPr lang="ru-RU" sz="4400" dirty="0">
                <a:effectLst/>
              </a:rPr>
              <a:t>Закон Республики Беларусь от 14 октября 2022 г. № 213-З «О лицензировании»</a:t>
            </a:r>
            <a:br>
              <a:rPr lang="ru-RU" sz="4400" dirty="0">
                <a:effectLst/>
              </a:rPr>
            </a:br>
            <a:endParaRPr lang="ru-RU" sz="4400" dirty="0">
              <a:effectLst/>
            </a:endParaRPr>
          </a:p>
        </p:txBody>
      </p:sp>
      <p:sp>
        <p:nvSpPr>
          <p:cNvPr id="3" name="Объект 2">
            <a:extLst>
              <a:ext uri="{FF2B5EF4-FFF2-40B4-BE49-F238E27FC236}">
                <a16:creationId xmlns:a16="http://schemas.microsoft.com/office/drawing/2014/main" id="{9388A5CE-1318-6273-52DB-C1698A269080}"/>
              </a:ext>
            </a:extLst>
          </p:cNvPr>
          <p:cNvSpPr>
            <a:spLocks noGrp="1"/>
          </p:cNvSpPr>
          <p:nvPr>
            <p:ph idx="1"/>
          </p:nvPr>
        </p:nvSpPr>
        <p:spPr>
          <a:xfrm>
            <a:off x="245128" y="1784131"/>
            <a:ext cx="9872871" cy="4038600"/>
          </a:xfrm>
        </p:spPr>
        <p:txBody>
          <a:bodyPr/>
          <a:lstStyle/>
          <a:p>
            <a:pPr marL="45720" indent="0">
              <a:buNone/>
            </a:pPr>
            <a:r>
              <a:rPr lang="ru-RU" sz="2400" b="1" dirty="0">
                <a:solidFill>
                  <a:srgbClr val="C00000"/>
                </a:solidFill>
              </a:rPr>
              <a:t>Лицензирующий орган </a:t>
            </a:r>
            <a:r>
              <a:rPr lang="ru-RU" sz="2400" b="1" dirty="0">
                <a:solidFill>
                  <a:schemeClr val="tx1"/>
                </a:solidFill>
              </a:rPr>
              <a:t>-  </a:t>
            </a:r>
            <a:r>
              <a:rPr lang="ru-RU" sz="2400" dirty="0">
                <a:solidFill>
                  <a:schemeClr val="tx1"/>
                </a:solidFill>
              </a:rPr>
              <a:t>Минский городской исполнительный комитет, городские (городов областного подчинения), районные исполнительные комитеты </a:t>
            </a:r>
            <a:r>
              <a:rPr lang="ru-RU" sz="2400" b="1" dirty="0">
                <a:solidFill>
                  <a:schemeClr val="tx1"/>
                </a:solidFill>
              </a:rPr>
              <a:t>по месту нахождения объекта социального обслуживания</a:t>
            </a:r>
            <a:r>
              <a:rPr lang="ru-RU" sz="2400" dirty="0">
                <a:solidFill>
                  <a:schemeClr val="tx1"/>
                </a:solidFill>
              </a:rPr>
              <a:t>.</a:t>
            </a:r>
          </a:p>
          <a:p>
            <a:pPr marL="45720" indent="0">
              <a:buNone/>
            </a:pPr>
            <a:r>
              <a:rPr lang="ru-RU" sz="2400" b="1" dirty="0">
                <a:solidFill>
                  <a:srgbClr val="C00000"/>
                </a:solidFill>
              </a:rPr>
              <a:t>Лицензируемый вид деятельности </a:t>
            </a:r>
            <a:r>
              <a:rPr lang="ru-RU" sz="2400" dirty="0"/>
              <a:t>включает социальные услуги, оказываемые в форме стационарного социального обслуживания.</a:t>
            </a:r>
          </a:p>
          <a:p>
            <a:pPr marL="45720" indent="0">
              <a:buNone/>
            </a:pPr>
            <a:r>
              <a:rPr lang="ru-RU" sz="2400" b="1" dirty="0">
                <a:solidFill>
                  <a:srgbClr val="C00000"/>
                </a:solidFill>
              </a:rPr>
              <a:t>Полномочия структурных подразделений лицензирующих органов</a:t>
            </a:r>
            <a:r>
              <a:rPr lang="ru-RU" sz="2400" b="1" dirty="0">
                <a:solidFill>
                  <a:schemeClr val="tx1"/>
                </a:solidFill>
              </a:rPr>
              <a:t>, </a:t>
            </a:r>
            <a:r>
              <a:rPr lang="ru-RU" sz="2400" dirty="0">
                <a:solidFill>
                  <a:schemeClr val="tx1"/>
                </a:solidFill>
              </a:rPr>
              <a:t>осуществляющих государственно-властные полномочия в сфере труда, занятости и социальной защиты.</a:t>
            </a:r>
          </a:p>
          <a:p>
            <a:endParaRPr lang="ru-RU" dirty="0"/>
          </a:p>
        </p:txBody>
      </p:sp>
      <p:sp>
        <p:nvSpPr>
          <p:cNvPr id="4" name="Прямоугольник 3">
            <a:extLst>
              <a:ext uri="{FF2B5EF4-FFF2-40B4-BE49-F238E27FC236}">
                <a16:creationId xmlns:a16="http://schemas.microsoft.com/office/drawing/2014/main" id="{83AC2740-5EB3-A78C-42F3-385940C4ABE9}"/>
              </a:ext>
            </a:extLst>
          </p:cNvPr>
          <p:cNvSpPr/>
          <p:nvPr/>
        </p:nvSpPr>
        <p:spPr>
          <a:xfrm>
            <a:off x="6079435" y="5202621"/>
            <a:ext cx="5749159" cy="1240220"/>
          </a:xfrm>
          <a:prstGeom prst="rect">
            <a:avLst/>
          </a:prstGeom>
          <a:solidFill>
            <a:schemeClr val="bg2">
              <a:lumMod val="90000"/>
            </a:schemeClr>
          </a:solidFill>
          <a:ln>
            <a:solidFill>
              <a:srgbClr val="C00000"/>
            </a:solidFill>
          </a:ln>
        </p:spPr>
        <p:style>
          <a:lnRef idx="2">
            <a:schemeClr val="accent2">
              <a:shade val="15000"/>
            </a:schemeClr>
          </a:lnRef>
          <a:fillRef idx="1">
            <a:schemeClr val="accent2"/>
          </a:fillRef>
          <a:effectRef idx="0">
            <a:schemeClr val="accent2"/>
          </a:effectRef>
          <a:fontRef idx="minor">
            <a:schemeClr val="lt1"/>
          </a:fontRef>
        </p:style>
        <p:txBody>
          <a:bodyPr rtlCol="0" anchor="ctr"/>
          <a:lstStyle/>
          <a:p>
            <a:pPr algn="just">
              <a:lnSpc>
                <a:spcPct val="107000"/>
              </a:lnSpc>
              <a:spcAft>
                <a:spcPts val="800"/>
              </a:spcAft>
            </a:pPr>
            <a:r>
              <a:rPr lang="ru-RU" sz="1800" b="1" kern="0" dirty="0">
                <a:solidFill>
                  <a:srgbClr val="121212"/>
                </a:solidFill>
                <a:effectLst/>
                <a:latin typeface="Times New Roman" panose="02020603050405020304" pitchFamily="18" charset="0"/>
                <a:ea typeface="Times New Roman" panose="02020603050405020304" pitchFamily="18" charset="0"/>
                <a:cs typeface="Times New Roman" panose="02020603050405020304" pitchFamily="18" charset="0"/>
              </a:rPr>
              <a:t>Не требуется получения лицензии</a:t>
            </a:r>
            <a:r>
              <a:rPr lang="ru-RU" sz="1800" kern="0" dirty="0">
                <a:solidFill>
                  <a:srgbClr val="121212"/>
                </a:solidFill>
                <a:effectLst/>
                <a:latin typeface="Times New Roman" panose="02020603050405020304" pitchFamily="18" charset="0"/>
                <a:ea typeface="Times New Roman" panose="02020603050405020304" pitchFamily="18" charset="0"/>
                <a:cs typeface="Times New Roman" panose="02020603050405020304" pitchFamily="18" charset="0"/>
              </a:rPr>
              <a:t> для осуществления лицензируемого вида деятельности </a:t>
            </a:r>
            <a:r>
              <a:rPr lang="ru-RU" sz="1800" b="1" kern="0" dirty="0">
                <a:solidFill>
                  <a:srgbClr val="121212"/>
                </a:solidFill>
                <a:effectLst/>
                <a:latin typeface="Times New Roman" panose="02020603050405020304" pitchFamily="18" charset="0"/>
                <a:ea typeface="Times New Roman" panose="02020603050405020304" pitchFamily="18" charset="0"/>
                <a:cs typeface="Times New Roman" panose="02020603050405020304" pitchFamily="18" charset="0"/>
              </a:rPr>
              <a:t>государственными учреждениями социального обслуживания.</a:t>
            </a:r>
            <a:endParaRPr lang="ru-RU" sz="1800" kern="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E04BA4CF-73BF-99CD-3B24-8EBD36CDED56}"/>
              </a:ext>
            </a:extLst>
          </p:cNvPr>
          <p:cNvSpPr txBox="1"/>
          <p:nvPr/>
        </p:nvSpPr>
        <p:spPr>
          <a:xfrm>
            <a:off x="9549847" y="1860517"/>
            <a:ext cx="2366545" cy="830997"/>
          </a:xfrm>
          <a:prstGeom prst="rect">
            <a:avLst/>
          </a:prstGeom>
          <a:noFill/>
        </p:spPr>
        <p:txBody>
          <a:bodyPr wrap="none" rtlCol="0">
            <a:spAutoFit/>
          </a:bodyPr>
          <a:lstStyle/>
          <a:p>
            <a:pPr algn="ctr"/>
            <a:r>
              <a:rPr lang="ru-RU" sz="2400" b="1" dirty="0">
                <a:solidFill>
                  <a:schemeClr val="bg2">
                    <a:lumMod val="10000"/>
                  </a:schemeClr>
                </a:solidFill>
                <a:effectLst>
                  <a:outerShdw blurRad="38100" dist="38100" dir="2700000" algn="tl">
                    <a:srgbClr val="000000">
                      <a:alpha val="43137"/>
                    </a:srgbClr>
                  </a:outerShdw>
                </a:effectLst>
              </a:rPr>
              <a:t>КУДА </a:t>
            </a:r>
          </a:p>
          <a:p>
            <a:pPr algn="ctr"/>
            <a:r>
              <a:rPr lang="ru-RU" sz="2400" b="1" dirty="0">
                <a:solidFill>
                  <a:schemeClr val="bg2">
                    <a:lumMod val="10000"/>
                  </a:schemeClr>
                </a:solidFill>
                <a:effectLst>
                  <a:outerShdw blurRad="38100" dist="38100" dir="2700000" algn="tl">
                    <a:srgbClr val="000000">
                      <a:alpha val="43137"/>
                    </a:srgbClr>
                  </a:outerShdw>
                </a:effectLst>
              </a:rPr>
              <a:t>ОБРАЩАТЬСЯ?</a:t>
            </a:r>
          </a:p>
        </p:txBody>
      </p:sp>
      <p:sp>
        <p:nvSpPr>
          <p:cNvPr id="6" name="TextBox 5">
            <a:extLst>
              <a:ext uri="{FF2B5EF4-FFF2-40B4-BE49-F238E27FC236}">
                <a16:creationId xmlns:a16="http://schemas.microsoft.com/office/drawing/2014/main" id="{16168721-BF22-4F6C-E6D7-E3C828E24C6A}"/>
              </a:ext>
            </a:extLst>
          </p:cNvPr>
          <p:cNvSpPr txBox="1"/>
          <p:nvPr/>
        </p:nvSpPr>
        <p:spPr>
          <a:xfrm>
            <a:off x="9610978" y="3239181"/>
            <a:ext cx="2457724" cy="707886"/>
          </a:xfrm>
          <a:prstGeom prst="rect">
            <a:avLst/>
          </a:prstGeom>
          <a:noFill/>
        </p:spPr>
        <p:txBody>
          <a:bodyPr wrap="none" rtlCol="0">
            <a:spAutoFit/>
          </a:bodyPr>
          <a:lstStyle/>
          <a:p>
            <a:pPr algn="ctr"/>
            <a:r>
              <a:rPr lang="ru-RU" sz="2000" b="1" dirty="0">
                <a:solidFill>
                  <a:schemeClr val="bg2">
                    <a:lumMod val="10000"/>
                  </a:schemeClr>
                </a:solidFill>
                <a:effectLst>
                  <a:outerShdw blurRad="38100" dist="38100" dir="2700000" algn="tl">
                    <a:srgbClr val="000000">
                      <a:alpha val="43137"/>
                    </a:srgbClr>
                  </a:outerShdw>
                </a:effectLst>
              </a:rPr>
              <a:t>Кто подлежит </a:t>
            </a:r>
          </a:p>
          <a:p>
            <a:pPr algn="ctr"/>
            <a:r>
              <a:rPr lang="ru-RU" sz="2000" b="1" dirty="0">
                <a:solidFill>
                  <a:schemeClr val="bg2">
                    <a:lumMod val="10000"/>
                  </a:schemeClr>
                </a:solidFill>
                <a:effectLst>
                  <a:outerShdw blurRad="38100" dist="38100" dir="2700000" algn="tl">
                    <a:srgbClr val="000000">
                      <a:alpha val="43137"/>
                    </a:srgbClr>
                  </a:outerShdw>
                </a:effectLst>
              </a:rPr>
              <a:t>лицензированию?</a:t>
            </a:r>
          </a:p>
        </p:txBody>
      </p:sp>
    </p:spTree>
    <p:extLst>
      <p:ext uri="{BB962C8B-B14F-4D97-AF65-F5344CB8AC3E}">
        <p14:creationId xmlns:p14="http://schemas.microsoft.com/office/powerpoint/2010/main" val="70782236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Объект 2">
            <a:extLst>
              <a:ext uri="{FF2B5EF4-FFF2-40B4-BE49-F238E27FC236}">
                <a16:creationId xmlns:a16="http://schemas.microsoft.com/office/drawing/2014/main" id="{8181472D-469E-C241-C7A7-7C41BCF2929B}"/>
              </a:ext>
            </a:extLst>
          </p:cNvPr>
          <p:cNvSpPr txBox="1">
            <a:spLocks/>
          </p:cNvSpPr>
          <p:nvPr/>
        </p:nvSpPr>
        <p:spPr>
          <a:xfrm>
            <a:off x="443129" y="451945"/>
            <a:ext cx="11305741" cy="5849464"/>
          </a:xfrm>
          <a:prstGeom prst="rect">
            <a:avLst/>
          </a:prstGeom>
        </p:spPr>
        <p:txBody>
          <a:bodyPr vert="horz" lIns="91440" tIns="45720" rIns="91440" bIns="45720" rtlCol="0">
            <a:normAutofit fontScale="85000" lnSpcReduction="10000"/>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marL="45720" indent="0" algn="just">
              <a:lnSpc>
                <a:spcPct val="110000"/>
              </a:lnSpc>
              <a:buNone/>
            </a:pPr>
            <a:r>
              <a:rPr lang="ru-RU" sz="2600" b="1" dirty="0" err="1">
                <a:solidFill>
                  <a:srgbClr val="C00000"/>
                </a:solidFill>
              </a:rPr>
              <a:t>Долицензионные</a:t>
            </a:r>
            <a:r>
              <a:rPr lang="ru-RU" sz="2600" b="1" dirty="0">
                <a:solidFill>
                  <a:srgbClr val="C00000"/>
                </a:solidFill>
              </a:rPr>
              <a:t> требования: </a:t>
            </a:r>
            <a:r>
              <a:rPr lang="ru-RU" sz="2600" dirty="0"/>
              <a:t>наличие на праве собственности (ином законном основании) капитального строения или одноквартирного жилого дома при соблюдении необходимых требований, наличие условий не ниже государственных минимальных социальных стандартов, планирование укомплектованности работниками, получателями социальных услуг, планирование организации питания, бытового и медицинского обслуживания получателей социальных услуг, отсутствие у руководителя, работников непогашенной или неснятой судимости.</a:t>
            </a:r>
          </a:p>
          <a:p>
            <a:pPr marL="45720" indent="0" algn="just">
              <a:lnSpc>
                <a:spcPct val="110000"/>
              </a:lnSpc>
              <a:buNone/>
            </a:pPr>
            <a:r>
              <a:rPr lang="ru-RU" sz="2600" b="1" dirty="0">
                <a:solidFill>
                  <a:srgbClr val="C00000"/>
                </a:solidFill>
              </a:rPr>
              <a:t>Лицензионные требования: </a:t>
            </a:r>
            <a:r>
              <a:rPr lang="ru-RU" sz="2600" dirty="0"/>
              <a:t>соблюдение </a:t>
            </a:r>
            <a:r>
              <a:rPr lang="ru-RU" sz="2600" dirty="0" err="1"/>
              <a:t>долицензионных</a:t>
            </a:r>
            <a:r>
              <a:rPr lang="ru-RU" sz="2600" dirty="0"/>
              <a:t> требований, соблюдение требований и условий оказания социальных услуг, установленного норматива обеспеченности жилой площадью получателей социальных услуг, наличие гражданско-правовых договоров оказания социальных услуг, заключенных с получателями социальных услуг.</a:t>
            </a:r>
          </a:p>
          <a:p>
            <a:pPr marL="45720" indent="0" algn="just">
              <a:lnSpc>
                <a:spcPct val="110000"/>
              </a:lnSpc>
              <a:buNone/>
            </a:pPr>
            <a:r>
              <a:rPr lang="ru-RU" sz="2600" b="1" dirty="0">
                <a:solidFill>
                  <a:srgbClr val="C00000"/>
                </a:solidFill>
              </a:rPr>
              <a:t>Оценка соответствия возможностей соискателя лицензии </a:t>
            </a:r>
            <a:r>
              <a:rPr lang="ru-RU" sz="2600" b="1" dirty="0" err="1">
                <a:solidFill>
                  <a:srgbClr val="C00000"/>
                </a:solidFill>
              </a:rPr>
              <a:t>долицензионным</a:t>
            </a:r>
            <a:r>
              <a:rPr lang="ru-RU" sz="2600" b="1" dirty="0">
                <a:solidFill>
                  <a:srgbClr val="C00000"/>
                </a:solidFill>
              </a:rPr>
              <a:t> требованиям, лицензиата лицензионным требованиям: </a:t>
            </a:r>
            <a:r>
              <a:rPr lang="ru-RU" sz="2600" dirty="0"/>
              <a:t>проведение оценки соответствия возможностей </a:t>
            </a:r>
            <a:r>
              <a:rPr lang="ru-RU" sz="2600" dirty="0" err="1"/>
              <a:t>долицензионным</a:t>
            </a:r>
            <a:r>
              <a:rPr lang="ru-RU" sz="2600" dirty="0"/>
              <a:t>, лицензионным требованиям.</a:t>
            </a:r>
          </a:p>
          <a:p>
            <a:pPr marL="45720" indent="0">
              <a:buNone/>
            </a:pPr>
            <a:endParaRPr lang="ru-RU" sz="2500" dirty="0">
              <a:solidFill>
                <a:srgbClr val="C00000"/>
              </a:solidFill>
            </a:endParaRPr>
          </a:p>
          <a:p>
            <a:endParaRPr lang="ru-RU" dirty="0"/>
          </a:p>
        </p:txBody>
      </p:sp>
      <p:sp>
        <p:nvSpPr>
          <p:cNvPr id="7" name="Прямоугольник 6">
            <a:extLst>
              <a:ext uri="{FF2B5EF4-FFF2-40B4-BE49-F238E27FC236}">
                <a16:creationId xmlns:a16="http://schemas.microsoft.com/office/drawing/2014/main" id="{601AD4C8-B3ED-C3E3-F9F8-E8F5DD96F63E}"/>
              </a:ext>
            </a:extLst>
          </p:cNvPr>
          <p:cNvSpPr/>
          <p:nvPr/>
        </p:nvSpPr>
        <p:spPr>
          <a:xfrm>
            <a:off x="974036" y="5973417"/>
            <a:ext cx="10565294" cy="725557"/>
          </a:xfrm>
          <a:prstGeom prst="rect">
            <a:avLst/>
          </a:prstGeom>
          <a:solidFill>
            <a:schemeClr val="bg2">
              <a:lumMod val="75000"/>
            </a:schemeClr>
          </a:solidFill>
          <a:ln>
            <a:solidFill>
              <a:srgbClr val="C0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800" dirty="0">
                <a:solidFill>
                  <a:schemeClr val="tx1"/>
                </a:solidFill>
                <a:effectLst/>
              </a:rPr>
              <a:t>Постановление Министерства труда и социальной защиты Республики Беларусь от 15 мая 2024 г. № 32 «О порядке проведения оценки»</a:t>
            </a:r>
            <a:endParaRPr lang="ru-RU" dirty="0">
              <a:solidFill>
                <a:schemeClr val="tx1"/>
              </a:solidFill>
            </a:endParaRPr>
          </a:p>
        </p:txBody>
      </p:sp>
    </p:spTree>
    <p:extLst>
      <p:ext uri="{BB962C8B-B14F-4D97-AF65-F5344CB8AC3E}">
        <p14:creationId xmlns:p14="http://schemas.microsoft.com/office/powerpoint/2010/main" val="18318292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a:extLst>
              <a:ext uri="{FF2B5EF4-FFF2-40B4-BE49-F238E27FC236}">
                <a16:creationId xmlns:a16="http://schemas.microsoft.com/office/drawing/2014/main" id="{1EFF4ADB-DECD-D249-32D8-6C32F3B47006}"/>
              </a:ext>
            </a:extLst>
          </p:cNvPr>
          <p:cNvSpPr>
            <a:spLocks noGrp="1"/>
          </p:cNvSpPr>
          <p:nvPr>
            <p:ph idx="1"/>
          </p:nvPr>
        </p:nvSpPr>
        <p:spPr>
          <a:xfrm>
            <a:off x="808383" y="2951922"/>
            <a:ext cx="10575233" cy="3354546"/>
          </a:xfrm>
        </p:spPr>
        <p:style>
          <a:lnRef idx="2">
            <a:schemeClr val="accent1"/>
          </a:lnRef>
          <a:fillRef idx="1">
            <a:schemeClr val="lt1"/>
          </a:fillRef>
          <a:effectRef idx="0">
            <a:schemeClr val="accent1"/>
          </a:effectRef>
          <a:fontRef idx="minor">
            <a:schemeClr val="dk1"/>
          </a:fontRef>
        </p:style>
        <p:txBody>
          <a:bodyPr>
            <a:normAutofit fontScale="92500" lnSpcReduction="10000"/>
          </a:bodyPr>
          <a:lstStyle/>
          <a:p>
            <a:pPr indent="0" algn="just">
              <a:spcBef>
                <a:spcPts val="1000"/>
              </a:spcBef>
              <a:buNone/>
            </a:pPr>
            <a:r>
              <a:rPr lang="ru-RU" sz="2600" dirty="0"/>
              <a:t>Уведомление о принятом решении по вопросам лицензирования в течение </a:t>
            </a:r>
            <a:r>
              <a:rPr lang="ru-RU" sz="2600" b="1" dirty="0">
                <a:solidFill>
                  <a:srgbClr val="C00000"/>
                </a:solidFill>
              </a:rPr>
              <a:t>3 рабочих дней </a:t>
            </a:r>
            <a:r>
              <a:rPr lang="ru-RU" sz="2600" dirty="0"/>
              <a:t>со дня его принятия направляется соискателю лицензии, лицензиату по последнему известному лицензирующему органу почтовому адресу, адресу места нахождения посредством почтовой связи, в том числе заказным письмом с заказным уведомлением о получении, либо в виде электронного документа.  </a:t>
            </a:r>
          </a:p>
          <a:p>
            <a:pPr indent="0" algn="just">
              <a:spcBef>
                <a:spcPts val="1000"/>
              </a:spcBef>
              <a:buNone/>
            </a:pPr>
            <a:endParaRPr lang="ru-RU" sz="2600" dirty="0"/>
          </a:p>
          <a:p>
            <a:pPr indent="0" algn="just">
              <a:spcBef>
                <a:spcPts val="1000"/>
              </a:spcBef>
              <a:buNone/>
            </a:pPr>
            <a:r>
              <a:rPr lang="ru-RU" sz="2600" dirty="0"/>
              <a:t>Принятое лицензирующим органом решение по вопросам лицензирования </a:t>
            </a:r>
            <a:r>
              <a:rPr lang="ru-RU" sz="2600" b="1" dirty="0">
                <a:solidFill>
                  <a:srgbClr val="C00000"/>
                </a:solidFill>
              </a:rPr>
              <a:t>может быть обжаловано </a:t>
            </a:r>
            <a:r>
              <a:rPr lang="ru-RU" sz="2600" dirty="0"/>
              <a:t>соискателем лицензии, лицензиатом </a:t>
            </a:r>
            <a:r>
              <a:rPr lang="ru-RU" sz="2600" b="1" dirty="0">
                <a:solidFill>
                  <a:srgbClr val="C00000"/>
                </a:solidFill>
              </a:rPr>
              <a:t>в судебном порядке в месячный срок.</a:t>
            </a:r>
          </a:p>
          <a:p>
            <a:endParaRPr lang="ru-RU" dirty="0"/>
          </a:p>
        </p:txBody>
      </p:sp>
      <p:sp>
        <p:nvSpPr>
          <p:cNvPr id="5" name="TextBox 4">
            <a:extLst>
              <a:ext uri="{FF2B5EF4-FFF2-40B4-BE49-F238E27FC236}">
                <a16:creationId xmlns:a16="http://schemas.microsoft.com/office/drawing/2014/main" id="{AF35225A-580F-D70A-C51D-63C0C20AFB19}"/>
              </a:ext>
            </a:extLst>
          </p:cNvPr>
          <p:cNvSpPr txBox="1"/>
          <p:nvPr/>
        </p:nvSpPr>
        <p:spPr>
          <a:xfrm>
            <a:off x="808383" y="551532"/>
            <a:ext cx="10575234" cy="2246769"/>
          </a:xfrm>
          <a:prstGeom prst="rect">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wrap="square">
            <a:spAutoFit/>
          </a:bodyPr>
          <a:lstStyle/>
          <a:p>
            <a:pPr indent="0" algn="just">
              <a:buNone/>
            </a:pPr>
            <a:r>
              <a:rPr lang="ru-RU" sz="2000" dirty="0">
                <a:solidFill>
                  <a:schemeClr val="dk1"/>
                </a:solidFill>
              </a:rPr>
              <a:t>Решениями по вопросам лицензирования являются решения о предоставлении, об отказе в предоставлении, об изменении, об отказе в изменении, о приостановлении, о возобновлении, о прекращении лицензии.</a:t>
            </a:r>
          </a:p>
          <a:p>
            <a:pPr indent="0" algn="just">
              <a:buNone/>
            </a:pPr>
            <a:endParaRPr lang="ru-RU" sz="2000" dirty="0">
              <a:solidFill>
                <a:schemeClr val="dk1"/>
              </a:solidFill>
            </a:endParaRPr>
          </a:p>
          <a:p>
            <a:pPr indent="0" algn="just">
              <a:buNone/>
            </a:pPr>
            <a:r>
              <a:rPr lang="ru-RU" sz="2000" dirty="0">
                <a:solidFill>
                  <a:schemeClr val="dk1"/>
                </a:solidFill>
              </a:rPr>
              <a:t>Решения по вопросам лицензирования принимаются коллегиальным органом лицензирующего органа и оформляются </a:t>
            </a:r>
            <a:r>
              <a:rPr lang="ru-RU" sz="2000" b="1" dirty="0">
                <a:solidFill>
                  <a:srgbClr val="C00000"/>
                </a:solidFill>
              </a:rPr>
              <a:t>приказами (решениями) </a:t>
            </a:r>
            <a:r>
              <a:rPr lang="ru-RU" sz="2000" dirty="0">
                <a:solidFill>
                  <a:schemeClr val="dk1"/>
                </a:solidFill>
              </a:rPr>
              <a:t>лицензирующего органа.</a:t>
            </a:r>
          </a:p>
        </p:txBody>
      </p:sp>
    </p:spTree>
    <p:extLst>
      <p:ext uri="{BB962C8B-B14F-4D97-AF65-F5344CB8AC3E}">
        <p14:creationId xmlns:p14="http://schemas.microsoft.com/office/powerpoint/2010/main" val="171127556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A91AA13-283E-1560-0D33-89A13AC7F1B3}"/>
              </a:ext>
            </a:extLst>
          </p:cNvPr>
          <p:cNvSpPr>
            <a:spLocks noGrp="1"/>
          </p:cNvSpPr>
          <p:nvPr>
            <p:ph type="title"/>
          </p:nvPr>
        </p:nvSpPr>
        <p:spPr>
          <a:xfrm>
            <a:off x="298174" y="351183"/>
            <a:ext cx="11406809" cy="1356360"/>
          </a:xfrm>
        </p:spPr>
        <p:txBody>
          <a:bodyPr>
            <a:noAutofit/>
          </a:bodyPr>
          <a:lstStyle/>
          <a:p>
            <a:pPr marL="230400" algn="ctr">
              <a:spcAft>
                <a:spcPts val="400"/>
              </a:spcAft>
            </a:pPr>
            <a:r>
              <a:rPr lang="ru-RU" sz="3200" dirty="0"/>
              <a:t>Постановление Совета Министров Республики Беларусь от </a:t>
            </a:r>
            <a:br>
              <a:rPr lang="ru-RU" sz="3200" dirty="0"/>
            </a:br>
            <a:r>
              <a:rPr lang="ru-RU" sz="3200" dirty="0"/>
              <a:t>24 сентября 2021 г. № 548 «Об административных процедурах, осуществляемых в отношении субъектов хозяйствования»</a:t>
            </a:r>
          </a:p>
        </p:txBody>
      </p:sp>
      <p:sp>
        <p:nvSpPr>
          <p:cNvPr id="3" name="Объект 2">
            <a:extLst>
              <a:ext uri="{FF2B5EF4-FFF2-40B4-BE49-F238E27FC236}">
                <a16:creationId xmlns:a16="http://schemas.microsoft.com/office/drawing/2014/main" id="{FF21D661-2D8E-3929-D05F-46FD73256F90}"/>
              </a:ext>
            </a:extLst>
          </p:cNvPr>
          <p:cNvSpPr>
            <a:spLocks noGrp="1"/>
          </p:cNvSpPr>
          <p:nvPr>
            <p:ph idx="1"/>
          </p:nvPr>
        </p:nvSpPr>
        <p:spPr>
          <a:xfrm>
            <a:off x="725558" y="2057399"/>
            <a:ext cx="5688494" cy="4375205"/>
          </a:xfrm>
        </p:spPr>
        <p:style>
          <a:lnRef idx="2">
            <a:schemeClr val="accent1"/>
          </a:lnRef>
          <a:fillRef idx="1">
            <a:schemeClr val="lt1"/>
          </a:fillRef>
          <a:effectRef idx="0">
            <a:schemeClr val="accent1"/>
          </a:effectRef>
          <a:fontRef idx="minor">
            <a:schemeClr val="dk1"/>
          </a:fontRef>
        </p:style>
        <p:txBody>
          <a:bodyPr/>
          <a:lstStyle/>
          <a:p>
            <a:pPr marL="45720" indent="0" algn="just">
              <a:lnSpc>
                <a:spcPct val="100000"/>
              </a:lnSpc>
              <a:buNone/>
            </a:pPr>
            <a:r>
              <a:rPr lang="ru-RU" b="1" dirty="0">
                <a:solidFill>
                  <a:srgbClr val="C00000"/>
                </a:solidFill>
              </a:rPr>
              <a:t>Лицензирование реализуется путем осуществления административных процедур: </a:t>
            </a:r>
          </a:p>
          <a:p>
            <a:pPr marL="45720" indent="0" algn="just">
              <a:lnSpc>
                <a:spcPct val="100000"/>
              </a:lnSpc>
              <a:buNone/>
            </a:pPr>
            <a:r>
              <a:rPr lang="ru-RU" dirty="0"/>
              <a:t>15.5.1 Получение лицензии на осуществление деятельности по оказанию социальных услуг; </a:t>
            </a:r>
          </a:p>
          <a:p>
            <a:pPr marL="45720" indent="0" algn="just">
              <a:lnSpc>
                <a:spcPct val="100000"/>
              </a:lnSpc>
              <a:buNone/>
            </a:pPr>
            <a:r>
              <a:rPr lang="ru-RU" dirty="0"/>
              <a:t>15.5.2 Изменение лицензии на осуществление деятельности по оказанию социальных услуг.</a:t>
            </a:r>
          </a:p>
          <a:p>
            <a:endParaRPr lang="ru-RU" dirty="0"/>
          </a:p>
        </p:txBody>
      </p:sp>
      <p:sp>
        <p:nvSpPr>
          <p:cNvPr id="4" name="Объект 2">
            <a:extLst>
              <a:ext uri="{FF2B5EF4-FFF2-40B4-BE49-F238E27FC236}">
                <a16:creationId xmlns:a16="http://schemas.microsoft.com/office/drawing/2014/main" id="{C7475479-6B42-ECFC-6D26-09F047DF54AC}"/>
              </a:ext>
            </a:extLst>
          </p:cNvPr>
          <p:cNvSpPr txBox="1">
            <a:spLocks/>
          </p:cNvSpPr>
          <p:nvPr/>
        </p:nvSpPr>
        <p:spPr>
          <a:xfrm>
            <a:off x="6414052" y="2057400"/>
            <a:ext cx="2630557" cy="4375205"/>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marL="45720" indent="0" algn="just">
              <a:lnSpc>
                <a:spcPct val="100000"/>
              </a:lnSpc>
              <a:buFont typeface="Corbel" pitchFamily="34" charset="0"/>
              <a:buNone/>
            </a:pPr>
            <a:r>
              <a:rPr lang="ru-RU" sz="1800" b="1" dirty="0">
                <a:solidFill>
                  <a:srgbClr val="C00000"/>
                </a:solidFill>
              </a:rPr>
              <a:t>Срок осуществления административной процедуры:</a:t>
            </a:r>
          </a:p>
          <a:p>
            <a:pPr marL="45720" indent="0" algn="just">
              <a:lnSpc>
                <a:spcPct val="100000"/>
              </a:lnSpc>
              <a:buFont typeface="Corbel" pitchFamily="34" charset="0"/>
              <a:buNone/>
            </a:pPr>
            <a:endParaRPr lang="ru-RU" sz="3200" b="1" dirty="0">
              <a:solidFill>
                <a:srgbClr val="C00000"/>
              </a:solidFill>
            </a:endParaRPr>
          </a:p>
          <a:p>
            <a:pPr marL="45720" indent="0" algn="just">
              <a:lnSpc>
                <a:spcPct val="100000"/>
              </a:lnSpc>
              <a:buFont typeface="Corbel" pitchFamily="34" charset="0"/>
              <a:buNone/>
            </a:pPr>
            <a:r>
              <a:rPr lang="ru-RU" sz="1800" dirty="0"/>
              <a:t>15 рабочих дней, а при проведении оценки - 25 рабочих дней</a:t>
            </a:r>
          </a:p>
          <a:p>
            <a:endParaRPr lang="ru-RU" dirty="0"/>
          </a:p>
        </p:txBody>
      </p:sp>
      <p:sp>
        <p:nvSpPr>
          <p:cNvPr id="5" name="Объект 2">
            <a:extLst>
              <a:ext uri="{FF2B5EF4-FFF2-40B4-BE49-F238E27FC236}">
                <a16:creationId xmlns:a16="http://schemas.microsoft.com/office/drawing/2014/main" id="{0CC5499C-421C-83E1-9AF5-25DC96696542}"/>
              </a:ext>
            </a:extLst>
          </p:cNvPr>
          <p:cNvSpPr txBox="1">
            <a:spLocks/>
          </p:cNvSpPr>
          <p:nvPr/>
        </p:nvSpPr>
        <p:spPr>
          <a:xfrm>
            <a:off x="9044609" y="2057399"/>
            <a:ext cx="2630557" cy="4375205"/>
          </a:xfrm>
          <a:prstGeom prst="rect">
            <a:avLst/>
          </a:prstGeom>
        </p:spPr>
        <p:style>
          <a:lnRef idx="2">
            <a:schemeClr val="accent1"/>
          </a:lnRef>
          <a:fillRef idx="1">
            <a:schemeClr val="lt1"/>
          </a:fillRef>
          <a:effectRef idx="0">
            <a:schemeClr val="accent1"/>
          </a:effectRef>
          <a:fontRef idx="minor">
            <a:schemeClr val="dk1"/>
          </a:fontRef>
        </p:style>
        <p:txBody>
          <a:bodyPr vert="horz" lIns="91440" tIns="45720" rIns="91440" bIns="45720" rtlCol="0">
            <a:normAutofit/>
          </a:bodyPr>
          <a:lstStyle>
            <a:lvl1pPr marL="228600" indent="-182880" algn="l" defTabSz="914400" rtl="0" eaLnBrk="1" latinLnBrk="0" hangingPunct="1">
              <a:lnSpc>
                <a:spcPct val="90000"/>
              </a:lnSpc>
              <a:spcBef>
                <a:spcPts val="1400"/>
              </a:spcBef>
              <a:buClr>
                <a:schemeClr val="tx1"/>
              </a:buClr>
              <a:buSzPct val="80000"/>
              <a:buFont typeface="Corbel" pitchFamily="34" charset="0"/>
              <a:buChar char="•"/>
              <a:defRPr sz="2200" kern="1200">
                <a:solidFill>
                  <a:schemeClr val="tx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2000" kern="1200">
                <a:solidFill>
                  <a:schemeClr val="tx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800" kern="1200">
                <a:solidFill>
                  <a:schemeClr val="tx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tx1"/>
              </a:buClr>
              <a:buSzPct val="80000"/>
              <a:buFont typeface="Corbel" pitchFamily="34" charset="0"/>
              <a:buChar char="•"/>
              <a:defRPr sz="1600" kern="1200">
                <a:solidFill>
                  <a:schemeClr val="tx1"/>
                </a:solidFill>
                <a:latin typeface="+mn-lt"/>
                <a:ea typeface="+mn-ea"/>
                <a:cs typeface="+mn-cs"/>
              </a:defRPr>
            </a:lvl9pPr>
          </a:lstStyle>
          <a:p>
            <a:pPr marL="45720" indent="0" algn="just">
              <a:lnSpc>
                <a:spcPct val="100000"/>
              </a:lnSpc>
              <a:buFont typeface="Corbel" pitchFamily="34" charset="0"/>
              <a:buNone/>
            </a:pPr>
            <a:r>
              <a:rPr lang="ru-RU" sz="1800" b="1" dirty="0">
                <a:solidFill>
                  <a:srgbClr val="C00000"/>
                </a:solidFill>
              </a:rPr>
              <a:t>Государственная пошлина:</a:t>
            </a:r>
          </a:p>
          <a:p>
            <a:pPr marL="45720" indent="0" algn="just">
              <a:lnSpc>
                <a:spcPct val="100000"/>
              </a:lnSpc>
              <a:buNone/>
            </a:pPr>
            <a:endParaRPr lang="ru-RU" sz="1800" dirty="0"/>
          </a:p>
          <a:p>
            <a:pPr marL="45720" indent="0" algn="ctr">
              <a:lnSpc>
                <a:spcPct val="100000"/>
              </a:lnSpc>
              <a:buNone/>
            </a:pPr>
            <a:r>
              <a:rPr lang="ru-RU" sz="1800" dirty="0"/>
              <a:t>10 БВ </a:t>
            </a:r>
          </a:p>
          <a:p>
            <a:pPr marL="45720" indent="0" algn="ctr">
              <a:lnSpc>
                <a:spcPct val="100000"/>
              </a:lnSpc>
              <a:buNone/>
            </a:pPr>
            <a:endParaRPr lang="ru-RU" sz="1800" dirty="0"/>
          </a:p>
          <a:p>
            <a:pPr marL="45720" indent="0" algn="ctr">
              <a:lnSpc>
                <a:spcPct val="100000"/>
              </a:lnSpc>
              <a:buNone/>
            </a:pPr>
            <a:endParaRPr lang="ru-RU" sz="1800" dirty="0"/>
          </a:p>
          <a:p>
            <a:pPr marL="45720" indent="0" algn="ctr">
              <a:lnSpc>
                <a:spcPct val="100000"/>
              </a:lnSpc>
              <a:buNone/>
            </a:pPr>
            <a:r>
              <a:rPr lang="ru-RU" sz="1800" dirty="0"/>
              <a:t>5 БВ</a:t>
            </a:r>
            <a:endParaRPr lang="ru-RU" sz="1800" b="1" dirty="0">
              <a:solidFill>
                <a:srgbClr val="C00000"/>
              </a:solidFill>
            </a:endParaRPr>
          </a:p>
          <a:p>
            <a:pPr marL="45720" indent="0">
              <a:buNone/>
            </a:pPr>
            <a:endParaRPr lang="ru-RU" dirty="0"/>
          </a:p>
        </p:txBody>
      </p:sp>
    </p:spTree>
    <p:extLst>
      <p:ext uri="{BB962C8B-B14F-4D97-AF65-F5344CB8AC3E}">
        <p14:creationId xmlns:p14="http://schemas.microsoft.com/office/powerpoint/2010/main" val="1589616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A879231B-B26C-8FF1-4CB9-1865826D4B6F}"/>
              </a:ext>
            </a:extLst>
          </p:cNvPr>
          <p:cNvSpPr>
            <a:spLocks noGrp="1"/>
          </p:cNvSpPr>
          <p:nvPr>
            <p:ph type="title"/>
          </p:nvPr>
        </p:nvSpPr>
        <p:spPr>
          <a:xfrm>
            <a:off x="934610" y="162340"/>
            <a:ext cx="10561320" cy="1356360"/>
          </a:xfrm>
        </p:spPr>
        <p:txBody>
          <a:bodyPr>
            <a:normAutofit fontScale="90000"/>
          </a:bodyPr>
          <a:lstStyle/>
          <a:p>
            <a:pPr marL="230400" indent="0" algn="ctr">
              <a:spcAft>
                <a:spcPts val="400"/>
              </a:spcAft>
            </a:pPr>
            <a:r>
              <a:rPr lang="ru-RU" sz="3600" dirty="0"/>
              <a:t>Постановление Совета Министров Республики Беларусь от 27 февраля 2023 г. № 154 «О лицензировании»</a:t>
            </a:r>
          </a:p>
        </p:txBody>
      </p:sp>
      <p:sp>
        <p:nvSpPr>
          <p:cNvPr id="3" name="Объект 2">
            <a:extLst>
              <a:ext uri="{FF2B5EF4-FFF2-40B4-BE49-F238E27FC236}">
                <a16:creationId xmlns:a16="http://schemas.microsoft.com/office/drawing/2014/main" id="{411D9667-5C02-D98A-1E2F-FC18CBF33ACD}"/>
              </a:ext>
            </a:extLst>
          </p:cNvPr>
          <p:cNvSpPr>
            <a:spLocks noGrp="1"/>
          </p:cNvSpPr>
          <p:nvPr>
            <p:ph idx="1"/>
          </p:nvPr>
        </p:nvSpPr>
        <p:spPr>
          <a:xfrm>
            <a:off x="586410" y="1649896"/>
            <a:ext cx="10909520" cy="4446104"/>
          </a:xfrm>
        </p:spPr>
        <p:txBody>
          <a:bodyPr/>
          <a:lstStyle/>
          <a:p>
            <a:pPr marL="45720" indent="0" algn="just">
              <a:buNone/>
              <a:defRPr/>
            </a:pPr>
            <a:r>
              <a:rPr lang="ru-RU" b="1" dirty="0">
                <a:solidFill>
                  <a:srgbClr val="C00000"/>
                </a:solidFill>
              </a:rPr>
              <a:t>Положение</a:t>
            </a:r>
            <a:r>
              <a:rPr lang="ru-RU" dirty="0"/>
              <a:t> о порядке представления и перечнях документов и (или) сведений, необходимых для принятия решений по вопросам лицензирования, требованиях к представляемым документам и (или) сведениям.</a:t>
            </a:r>
            <a:endParaRPr lang="be-BY" b="1" dirty="0"/>
          </a:p>
          <a:p>
            <a:pPr marL="285750" indent="-285750" algn="just">
              <a:spcAft>
                <a:spcPts val="600"/>
              </a:spcAft>
              <a:buFont typeface="Wingdings" panose="05000000000000000000" pitchFamily="2" charset="2"/>
              <a:buChar char="ü"/>
              <a:defRPr/>
            </a:pPr>
            <a:r>
              <a:rPr lang="ru-RU" b="1" dirty="0"/>
              <a:t>форма, содержание заявления;</a:t>
            </a:r>
          </a:p>
          <a:p>
            <a:pPr marL="285750" indent="-285750" algn="just">
              <a:spcAft>
                <a:spcPts val="600"/>
              </a:spcAft>
              <a:buFont typeface="Wingdings" panose="05000000000000000000" pitchFamily="2" charset="2"/>
              <a:buChar char="ü"/>
              <a:defRPr/>
            </a:pPr>
            <a:r>
              <a:rPr lang="ru-RU" b="1" dirty="0"/>
              <a:t>перечень документов для субъекта;</a:t>
            </a:r>
          </a:p>
          <a:p>
            <a:pPr marL="285750" indent="-285750" algn="just">
              <a:spcAft>
                <a:spcPts val="600"/>
              </a:spcAft>
              <a:buFont typeface="Wingdings" panose="05000000000000000000" pitchFamily="2" charset="2"/>
              <a:buChar char="ü"/>
              <a:defRPr/>
            </a:pPr>
            <a:r>
              <a:rPr lang="ru-RU" b="1" dirty="0"/>
              <a:t>перечень запрашиваемых документов лицензирующим органом.</a:t>
            </a:r>
            <a:endParaRPr lang="en-US" dirty="0"/>
          </a:p>
          <a:p>
            <a:pPr marL="45720" indent="0" algn="ctr">
              <a:buNone/>
            </a:pPr>
            <a:r>
              <a:rPr lang="ru-RU" i="1" dirty="0">
                <a:solidFill>
                  <a:srgbClr val="C00000"/>
                </a:solidFill>
              </a:rPr>
              <a:t>(глава 2, 3, 4 13-1, приложение 1, 2 положения)</a:t>
            </a:r>
          </a:p>
        </p:txBody>
      </p:sp>
      <p:sp>
        <p:nvSpPr>
          <p:cNvPr id="4" name="Прямоугольник 3">
            <a:extLst>
              <a:ext uri="{FF2B5EF4-FFF2-40B4-BE49-F238E27FC236}">
                <a16:creationId xmlns:a16="http://schemas.microsoft.com/office/drawing/2014/main" id="{A5A31765-2DD4-2321-3241-DD2F593DE82F}"/>
              </a:ext>
            </a:extLst>
          </p:cNvPr>
          <p:cNvSpPr/>
          <p:nvPr/>
        </p:nvSpPr>
        <p:spPr>
          <a:xfrm>
            <a:off x="1017270" y="5074258"/>
            <a:ext cx="10157460" cy="1152938"/>
          </a:xfrm>
          <a:prstGeom prst="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indent="342900" algn="just">
              <a:spcBef>
                <a:spcPts val="1000"/>
              </a:spcBef>
            </a:pPr>
            <a:r>
              <a:rPr lang="ru-RU" sz="1600" dirty="0">
                <a:effectLst/>
                <a:latin typeface="Arial" panose="020B0604020202020204" pitchFamily="34" charset="0"/>
                <a:ea typeface="Times New Roman" panose="02020603050405020304" pitchFamily="18" charset="0"/>
              </a:rPr>
              <a:t>В случае указания в заявлении о предоставлении (изменении) лицензии не всех сведений, либо представления не всех документов, либо непредъявления документа удостоверяющего личность, лицензирующий орган отказывает в приеме этого заявления к рассмотрению. </a:t>
            </a:r>
            <a:endParaRPr lang="ru-RU" dirty="0"/>
          </a:p>
        </p:txBody>
      </p:sp>
    </p:spTree>
    <p:extLst>
      <p:ext uri="{BB962C8B-B14F-4D97-AF65-F5344CB8AC3E}">
        <p14:creationId xmlns:p14="http://schemas.microsoft.com/office/powerpoint/2010/main" val="279705346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39DB8898-758A-B9AB-CD37-2728FB0B71F1}"/>
              </a:ext>
            </a:extLst>
          </p:cNvPr>
          <p:cNvSpPr>
            <a:spLocks noGrp="1"/>
          </p:cNvSpPr>
          <p:nvPr>
            <p:ph type="title"/>
          </p:nvPr>
        </p:nvSpPr>
        <p:spPr>
          <a:xfrm>
            <a:off x="506895" y="183211"/>
            <a:ext cx="11406809" cy="1356360"/>
          </a:xfrm>
        </p:spPr>
        <p:txBody>
          <a:bodyPr>
            <a:normAutofit/>
          </a:bodyPr>
          <a:lstStyle/>
          <a:p>
            <a:pPr algn="ctr"/>
            <a:r>
              <a:rPr lang="ru-RU" sz="3200" b="1" dirty="0">
                <a:solidFill>
                  <a:srgbClr val="C00000"/>
                </a:solidFill>
              </a:rPr>
              <a:t>КАКИЕ ДОКУМЕНТЫ НЕОБХОДИМЫ ДЛЯ ПОЛУЧЕНИЯ ЛИЦЕНЗИИ? </a:t>
            </a:r>
          </a:p>
        </p:txBody>
      </p:sp>
      <p:sp>
        <p:nvSpPr>
          <p:cNvPr id="3" name="Объект 2">
            <a:extLst>
              <a:ext uri="{FF2B5EF4-FFF2-40B4-BE49-F238E27FC236}">
                <a16:creationId xmlns:a16="http://schemas.microsoft.com/office/drawing/2014/main" id="{9E150348-FAAF-8913-2A6F-404C2856C32E}"/>
              </a:ext>
            </a:extLst>
          </p:cNvPr>
          <p:cNvSpPr>
            <a:spLocks noGrp="1"/>
          </p:cNvSpPr>
          <p:nvPr>
            <p:ph idx="1"/>
          </p:nvPr>
        </p:nvSpPr>
        <p:spPr>
          <a:xfrm>
            <a:off x="576470" y="1539571"/>
            <a:ext cx="10439401" cy="2873403"/>
          </a:xfrm>
        </p:spPr>
        <p:txBody>
          <a:bodyPr>
            <a:normAutofit fontScale="92500" lnSpcReduction="10000"/>
          </a:bodyPr>
          <a:lstStyle/>
          <a:p>
            <a:pPr marL="342900" lvl="0" indent="-342900" algn="just">
              <a:lnSpc>
                <a:spcPct val="107000"/>
              </a:lnSpc>
              <a:spcAft>
                <a:spcPts val="800"/>
              </a:spcAft>
              <a:buSzPts val="1000"/>
              <a:buFont typeface="Symbol" panose="05050102010706020507" pitchFamily="18" charset="2"/>
              <a:buChar char=""/>
              <a:tabLst>
                <a:tab pos="457200" algn="l"/>
              </a:tabLst>
            </a:pPr>
            <a:r>
              <a:rPr lang="ru-RU" dirty="0"/>
              <a:t>заявление установленной формы (с указанием номера и даты заключения/информации органа государственного санитарного надзора, государственного пожарного надзора о соответствии капитального строения/одноквартирного жилого дома требованиям законодательства);</a:t>
            </a:r>
          </a:p>
          <a:p>
            <a:pPr marL="342900" lvl="0" indent="-342900" algn="just">
              <a:lnSpc>
                <a:spcPct val="107000"/>
              </a:lnSpc>
              <a:spcAft>
                <a:spcPts val="800"/>
              </a:spcAft>
              <a:buSzPts val="1000"/>
              <a:buFont typeface="Symbol" panose="05050102010706020507" pitchFamily="18" charset="2"/>
              <a:buChar char=""/>
              <a:tabLst>
                <a:tab pos="457200" algn="l"/>
              </a:tabLst>
            </a:pPr>
            <a:r>
              <a:rPr lang="ru-RU" dirty="0"/>
              <a:t>документ, подтверждающий уплату государственной пошлины (за получение лицензии – 10 базовых величин, за изменение – 5 базовых величин);</a:t>
            </a:r>
          </a:p>
          <a:p>
            <a:pPr marL="342900" lvl="0" indent="-342900" algn="just">
              <a:lnSpc>
                <a:spcPct val="107000"/>
              </a:lnSpc>
              <a:spcAft>
                <a:spcPts val="800"/>
              </a:spcAft>
              <a:buSzPts val="1000"/>
              <a:buFont typeface="Symbol" panose="05050102010706020507" pitchFamily="18" charset="2"/>
              <a:buChar char=""/>
              <a:tabLst>
                <a:tab pos="457200" algn="l"/>
              </a:tabLst>
            </a:pPr>
            <a:r>
              <a:rPr lang="ru-RU" dirty="0"/>
              <a:t>сведения о планируемой:</a:t>
            </a:r>
          </a:p>
          <a:p>
            <a:endParaRPr lang="ru-RU" dirty="0"/>
          </a:p>
        </p:txBody>
      </p:sp>
      <p:sp>
        <p:nvSpPr>
          <p:cNvPr id="5" name="TextBox 4">
            <a:extLst>
              <a:ext uri="{FF2B5EF4-FFF2-40B4-BE49-F238E27FC236}">
                <a16:creationId xmlns:a16="http://schemas.microsoft.com/office/drawing/2014/main" id="{752A20DF-1F9E-626C-C92B-52F5E446FEB8}"/>
              </a:ext>
            </a:extLst>
          </p:cNvPr>
          <p:cNvSpPr txBox="1"/>
          <p:nvPr/>
        </p:nvSpPr>
        <p:spPr>
          <a:xfrm>
            <a:off x="576469" y="4412974"/>
            <a:ext cx="7255565" cy="1920141"/>
          </a:xfrm>
          <a:prstGeom prst="rect">
            <a:avLst/>
          </a:prstGeom>
          <a:noFill/>
        </p:spPr>
        <p:txBody>
          <a:bodyPr wrap="square">
            <a:spAutoFit/>
          </a:bodyPr>
          <a:lstStyle/>
          <a:p>
            <a:pPr marL="342900" lvl="0" indent="-342900" algn="just">
              <a:lnSpc>
                <a:spcPct val="107000"/>
              </a:lnSpc>
              <a:spcAft>
                <a:spcPts val="800"/>
              </a:spcAft>
              <a:buSzPts val="1000"/>
              <a:buFont typeface="+mj-lt"/>
              <a:buAutoNum type="arabicPeriod"/>
              <a:tabLst>
                <a:tab pos="457200" algn="l"/>
              </a:tabLst>
            </a:pPr>
            <a:r>
              <a:rPr lang="ru-RU" sz="2000" dirty="0"/>
              <a:t> укомплектованности работниками, оказывающими социальные услуги</a:t>
            </a:r>
          </a:p>
          <a:p>
            <a:pPr marL="342900" lvl="0" indent="-342900" algn="just">
              <a:lnSpc>
                <a:spcPct val="107000"/>
              </a:lnSpc>
              <a:spcAft>
                <a:spcPts val="800"/>
              </a:spcAft>
              <a:buSzPts val="1000"/>
              <a:buFont typeface="+mj-lt"/>
              <a:buAutoNum type="arabicPeriod"/>
              <a:tabLst>
                <a:tab pos="457200" algn="l"/>
              </a:tabLst>
            </a:pPr>
            <a:r>
              <a:rPr lang="ru-RU" sz="2000" dirty="0"/>
              <a:t>укомплектованности получателями социальных услуг</a:t>
            </a:r>
          </a:p>
          <a:p>
            <a:pPr marL="342900" lvl="0" indent="-342900" algn="just">
              <a:lnSpc>
                <a:spcPct val="107000"/>
              </a:lnSpc>
              <a:spcAft>
                <a:spcPts val="800"/>
              </a:spcAft>
              <a:buSzPts val="1000"/>
              <a:buFont typeface="+mj-lt"/>
              <a:buAutoNum type="arabicPeriod"/>
              <a:tabLst>
                <a:tab pos="457200" algn="l"/>
              </a:tabLst>
            </a:pPr>
            <a:r>
              <a:rPr lang="ru-RU" sz="2000" dirty="0"/>
              <a:t>организации питания, бытового и медицинского обслуживания получателей социальных услуг</a:t>
            </a:r>
          </a:p>
        </p:txBody>
      </p:sp>
      <p:sp>
        <p:nvSpPr>
          <p:cNvPr id="7" name="Правая фигурная скобка 6">
            <a:extLst>
              <a:ext uri="{FF2B5EF4-FFF2-40B4-BE49-F238E27FC236}">
                <a16:creationId xmlns:a16="http://schemas.microsoft.com/office/drawing/2014/main" id="{52058E7E-3FBA-FEFC-1BA9-F35F19C00EB1}"/>
              </a:ext>
            </a:extLst>
          </p:cNvPr>
          <p:cNvSpPr/>
          <p:nvPr/>
        </p:nvSpPr>
        <p:spPr>
          <a:xfrm>
            <a:off x="7782338" y="4184374"/>
            <a:ext cx="288235" cy="2355574"/>
          </a:xfrm>
          <a:prstGeom prst="rightBrace">
            <a:avLst/>
          </a:prstGeom>
        </p:spPr>
        <p:style>
          <a:lnRef idx="1">
            <a:schemeClr val="accent1"/>
          </a:lnRef>
          <a:fillRef idx="0">
            <a:schemeClr val="accent1"/>
          </a:fillRef>
          <a:effectRef idx="0">
            <a:schemeClr val="accent1"/>
          </a:effectRef>
          <a:fontRef idx="minor">
            <a:schemeClr val="tx1"/>
          </a:fontRef>
        </p:style>
        <p:txBody>
          <a:bodyPr rtlCol="0" anchor="ctr"/>
          <a:lstStyle/>
          <a:p>
            <a:pPr algn="ctr"/>
            <a:endParaRPr lang="ru-RU"/>
          </a:p>
        </p:txBody>
      </p:sp>
      <p:sp>
        <p:nvSpPr>
          <p:cNvPr id="8" name="Прямоугольник: скругленные углы 7">
            <a:extLst>
              <a:ext uri="{FF2B5EF4-FFF2-40B4-BE49-F238E27FC236}">
                <a16:creationId xmlns:a16="http://schemas.microsoft.com/office/drawing/2014/main" id="{470E22E0-F68A-8094-B884-F1DE1B279F54}"/>
              </a:ext>
            </a:extLst>
          </p:cNvPr>
          <p:cNvSpPr/>
          <p:nvPr/>
        </p:nvSpPr>
        <p:spPr>
          <a:xfrm>
            <a:off x="8335616" y="4287790"/>
            <a:ext cx="3279914" cy="2148741"/>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ru-RU" sz="1600" dirty="0">
                <a:effectLst/>
              </a:rPr>
              <a:t>Формы в Постановлении Министерства труда и социальной защиты Республики Беларусь от 26 июня 2024 г. № 45 «Об утверждении регламентов административных процедур» (приложение 1-3)</a:t>
            </a:r>
            <a:endParaRPr lang="ru-RU" sz="1600" dirty="0"/>
          </a:p>
        </p:txBody>
      </p:sp>
    </p:spTree>
    <p:extLst>
      <p:ext uri="{BB962C8B-B14F-4D97-AF65-F5344CB8AC3E}">
        <p14:creationId xmlns:p14="http://schemas.microsoft.com/office/powerpoint/2010/main" val="4113376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F46AF6D-C3A0-38DE-EF2D-3A152F8A0FB2}"/>
              </a:ext>
            </a:extLst>
          </p:cNvPr>
          <p:cNvSpPr>
            <a:spLocks noGrp="1"/>
          </p:cNvSpPr>
          <p:nvPr>
            <p:ph type="title"/>
          </p:nvPr>
        </p:nvSpPr>
        <p:spPr>
          <a:xfrm>
            <a:off x="646044" y="182217"/>
            <a:ext cx="10634870" cy="1356360"/>
          </a:xfrm>
        </p:spPr>
        <p:txBody>
          <a:bodyPr>
            <a:normAutofit/>
          </a:bodyPr>
          <a:lstStyle/>
          <a:p>
            <a:pPr algn="ctr"/>
            <a:r>
              <a:rPr lang="ru-RU" sz="3600" b="1" dirty="0">
                <a:solidFill>
                  <a:srgbClr val="C00000"/>
                </a:solidFill>
              </a:rPr>
              <a:t>Документы, которые лицензирующий орган запрашивает самостоятельно:</a:t>
            </a:r>
            <a:endParaRPr lang="ru-RU" b="1" dirty="0">
              <a:solidFill>
                <a:srgbClr val="C00000"/>
              </a:solidFill>
            </a:endParaRPr>
          </a:p>
        </p:txBody>
      </p:sp>
      <p:sp>
        <p:nvSpPr>
          <p:cNvPr id="3" name="Объект 2">
            <a:extLst>
              <a:ext uri="{FF2B5EF4-FFF2-40B4-BE49-F238E27FC236}">
                <a16:creationId xmlns:a16="http://schemas.microsoft.com/office/drawing/2014/main" id="{CA092BBB-A08C-E7B2-5014-C1C5B2176635}"/>
              </a:ext>
            </a:extLst>
          </p:cNvPr>
          <p:cNvSpPr>
            <a:spLocks noGrp="1"/>
          </p:cNvSpPr>
          <p:nvPr>
            <p:ph idx="1"/>
          </p:nvPr>
        </p:nvSpPr>
        <p:spPr>
          <a:xfrm>
            <a:off x="437321" y="1538577"/>
            <a:ext cx="11261035" cy="4981493"/>
          </a:xfrm>
        </p:spPr>
        <p:txBody>
          <a:bodyPr>
            <a:normAutofit fontScale="77500" lnSpcReduction="20000"/>
          </a:bodyPr>
          <a:lstStyle/>
          <a:p>
            <a:pPr algn="just"/>
            <a:r>
              <a:rPr lang="ru-RU" dirty="0"/>
              <a:t>сведения из единого государственного регистра недвижимого имущества, прав на него и сделок с ним информацию о существующих на момент выдачи информации правах и ограничениях (обременениях) прав на капитальное строение (здание, сооружение), изолированное помещение;</a:t>
            </a:r>
          </a:p>
          <a:p>
            <a:pPr algn="just"/>
            <a:r>
              <a:rPr lang="ru-RU" dirty="0"/>
              <a:t>заключение территориального органа государственного санитарного надзора о соответствии капитального строения требованиям законодательства в области санитарно-эпидемиологического благополучия населения;</a:t>
            </a:r>
          </a:p>
          <a:p>
            <a:pPr algn="just"/>
            <a:r>
              <a:rPr lang="ru-RU" dirty="0"/>
              <a:t>информацию органа государственного пожарного надзора о соответствии капитального требованиям, предъявляемым к классу функциональной пожарной опасности Ф 1.1;</a:t>
            </a:r>
          </a:p>
          <a:p>
            <a:pPr algn="just"/>
            <a:r>
              <a:rPr lang="ru-RU" dirty="0"/>
              <a:t>заключение территориального органа государственного санитарного надзора о соответствии одноквартирного жилого дома, требованиям, установленным Советом Министров Республики Беларусь, при соблюдении которых он может использоваться для оказания социальных услуг в форме стационарного социального обслуживания;</a:t>
            </a:r>
          </a:p>
          <a:p>
            <a:pPr algn="just"/>
            <a:r>
              <a:rPr lang="ru-RU" dirty="0"/>
              <a:t>информацию органа государственного пожарного надзора о соответствии одноквартирного жилого дома, требованиям, установленным Советом Министров Республики Беларусь, при соблюдении которых он может использоваться для оказания социальных услуг в форме стационарного социального обслуживания;</a:t>
            </a:r>
          </a:p>
          <a:p>
            <a:pPr algn="just"/>
            <a:r>
              <a:rPr lang="ru-RU" dirty="0"/>
              <a:t>из единого государственного банка данных о правонарушениях сведения о наличии (отсутствии) у соискателя лицензии (лицензиата), а также работников лицензиата, оказывающих социальные услуги, непогашенной или неснятой судимости за умышленные менее тяжкие преступления, а также за тяжкие или особо тяжкие преступления.</a:t>
            </a:r>
          </a:p>
          <a:p>
            <a:pPr algn="just"/>
            <a:endParaRPr lang="ru-RU" dirty="0"/>
          </a:p>
          <a:p>
            <a:endParaRPr lang="ru-RU" dirty="0"/>
          </a:p>
        </p:txBody>
      </p:sp>
    </p:spTree>
    <p:extLst>
      <p:ext uri="{BB962C8B-B14F-4D97-AF65-F5344CB8AC3E}">
        <p14:creationId xmlns:p14="http://schemas.microsoft.com/office/powerpoint/2010/main" val="183612990"/>
      </p:ext>
    </p:extLst>
  </p:cSld>
  <p:clrMapOvr>
    <a:masterClrMapping/>
  </p:clrMapOvr>
</p:sld>
</file>

<file path=ppt/theme/theme1.xml><?xml version="1.0" encoding="utf-8"?>
<a:theme xmlns:a="http://schemas.openxmlformats.org/drawingml/2006/main" name="Базис">
  <a:themeElements>
    <a:clrScheme name="Синий">
      <a:dk1>
        <a:sysClr val="windowText" lastClr="000000"/>
      </a:dk1>
      <a:lt1>
        <a:sysClr val="window" lastClr="FFFFFF"/>
      </a:lt1>
      <a:dk2>
        <a:srgbClr val="17406D"/>
      </a:dk2>
      <a:lt2>
        <a:srgbClr val="DBEFF9"/>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Tw Cen MT/Rockwell">
      <a:majorFont>
        <a:latin typeface="Tw Cen MT" panose="020B0602020104020603"/>
        <a:ea typeface=""/>
        <a:cs typeface=""/>
        <a:font script="Grek" typeface="Calibri"/>
        <a:font script="Cyrl" typeface="Calibri"/>
        <a:font script="Jpan" typeface="HGPｺﾞｼｯｸE"/>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Rockwell" panose="02060603020205020403"/>
        <a:ea typeface=""/>
        <a:cs typeface=""/>
        <a:font script="Grek" typeface="Cambria"/>
        <a:font script="Cyrl" typeface="Cambria"/>
        <a:font script="Jpan" typeface="HG明朝B"/>
        <a:font script="Hang" typeface="바탕"/>
        <a:font script="Hans" typeface="方正姚体"/>
        <a:font script="Hant" typeface="標楷體"/>
        <a:font script="Arab" typeface="Times New Roman"/>
        <a:font script="Hebr" typeface="David"/>
        <a:font script="Thai" typeface="Jasmine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Базис">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ACC63D00-1EE0-4159-BF5A-6FF02000B710}"/>
    </a:ext>
  </a:extLst>
</a:theme>
</file>

<file path=ppt/theme/theme2.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Базис</Template>
  <TotalTime>358</TotalTime>
  <Words>1195</Words>
  <Application>Microsoft Office PowerPoint</Application>
  <PresentationFormat>Широкоэкранный</PresentationFormat>
  <Paragraphs>106</Paragraphs>
  <Slides>11</Slides>
  <Notes>11</Notes>
  <HiddenSlides>0</HiddenSlides>
  <MMClips>0</MMClips>
  <ScaleCrop>false</ScaleCrop>
  <HeadingPairs>
    <vt:vector size="6" baseType="variant">
      <vt:variant>
        <vt:lpstr>Использованные шрифты</vt:lpstr>
      </vt:variant>
      <vt:variant>
        <vt:i4>9</vt:i4>
      </vt:variant>
      <vt:variant>
        <vt:lpstr>Тема</vt:lpstr>
      </vt:variant>
      <vt:variant>
        <vt:i4>1</vt:i4>
      </vt:variant>
      <vt:variant>
        <vt:lpstr>Заголовки слайдов</vt:lpstr>
      </vt:variant>
      <vt:variant>
        <vt:i4>11</vt:i4>
      </vt:variant>
    </vt:vector>
  </HeadingPairs>
  <TitlesOfParts>
    <vt:vector size="21" baseType="lpstr">
      <vt:lpstr>Arial</vt:lpstr>
      <vt:lpstr>Calibri</vt:lpstr>
      <vt:lpstr>Cambria</vt:lpstr>
      <vt:lpstr>Corbel</vt:lpstr>
      <vt:lpstr>Rockwell</vt:lpstr>
      <vt:lpstr>Symbol</vt:lpstr>
      <vt:lpstr>Times New Roman</vt:lpstr>
      <vt:lpstr>Tw Cen MT</vt:lpstr>
      <vt:lpstr>Wingdings</vt:lpstr>
      <vt:lpstr>Базис</vt:lpstr>
      <vt:lpstr>Лицензирование в области социального обслуживания</vt:lpstr>
      <vt:lpstr>Нормативные правовые акты регулирующие лицензирование деятельности по оказанию социальных услуг</vt:lpstr>
      <vt:lpstr>Закон Республики Беларусь от 14 октября 2022 г. № 213-З «О лицензировании» </vt:lpstr>
      <vt:lpstr>Презентация PowerPoint</vt:lpstr>
      <vt:lpstr>Презентация PowerPoint</vt:lpstr>
      <vt:lpstr>Постановление Совета Министров Республики Беларусь от  24 сентября 2021 г. № 548 «Об административных процедурах, осуществляемых в отношении субъектов хозяйствования»</vt:lpstr>
      <vt:lpstr>Постановление Совета Министров Республики Беларусь от 27 февраля 2023 г. № 154 «О лицензировании»</vt:lpstr>
      <vt:lpstr>КАКИЕ ДОКУМЕНТЫ НЕОБХОДИМЫ ДЛЯ ПОЛУЧЕНИЯ ЛИЦЕНЗИИ? </vt:lpstr>
      <vt:lpstr>Документы, которые лицензирующий орган запрашивает самостоятельно:</vt:lpstr>
      <vt:lpstr> Постановление Министерства труда и социальной защиты Республики Беларусь от 26 июня 2024 г. № 45 «Об утверждении регламентов административных процедур»</vt:lpstr>
      <vt:lpstr>Постановление Министерства труда и социальной защиты Республики Беларусь от 15 мая 2024 г. № 32 «О порядке проведения оценки»</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Лицензирование в области социального обслуживания</dc:title>
  <dc:creator>Коршукова Ольга Владимировна</dc:creator>
  <cp:lastModifiedBy>Чикизов Владимир Станиславович</cp:lastModifiedBy>
  <cp:revision>74</cp:revision>
  <cp:lastPrinted>2024-07-30T10:10:09Z</cp:lastPrinted>
  <dcterms:created xsi:type="dcterms:W3CDTF">2024-07-26T11:19:28Z</dcterms:created>
  <dcterms:modified xsi:type="dcterms:W3CDTF">2024-07-31T11:25:44Z</dcterms:modified>
</cp:coreProperties>
</file>