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+xml" PartName="/ppt/slides/slide56.xml"/>
  <Override ContentType="application/vnd.openxmlformats-officedocument.presentationml.slide+xml" PartName="/ppt/slides/slide58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+xml" PartName="/ppt/slides/slide5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presentationml.slide+xml" PartName="/ppt/slides/slide5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50.xml"/>
  <Override ContentType="application/vnd.openxmlformats-officedocument.presentationml.slide+xml" PartName="/ppt/slides/slide61.xml"/>
  <Override ContentType="application/vnd.openxmlformats-officedocument.presentationml.notesMaster+xml" PartName="/ppt/notesMasters/notesMaster1.xml"/>
  <Override ContentType="application/vnd.openxmlformats-officedocument.themeOverride+xml" PartName="/ppt/theme/themeOverride1.xml"/>
  <Override ContentType="application/vnd.openxmlformats-officedocument.presentationml.slide+xml" PartName="/ppt/slides/slide10.xml"/>
  <Override ContentType="application/vnd.openxmlformats-officedocument.presentationml.slide+xml" PartName="/ppt/slides/slide12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49.xml"/>
  <Override ContentType="application/vnd.openxmlformats-officedocument.presentationml.slide+xml" PartName="/ppt/slides/slide5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+xml" PartName="/ppt/slides/slide57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Override ContentType="application/vnd.openxmlformats-officedocument.presentationml.slide+xml" PartName="/ppt/slides/slide53.xml"/>
  <Override ContentType="application/vnd.openxmlformats-officedocument.presentationml.slide+xml" PartName="/ppt/slides/slide6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+xml" PartName="/ppt/slides/slide51.xml"/>
  <Override ContentType="application/vnd.openxmlformats-officedocument.presentationml.slide+xml" PartName="/ppt/slides/slide60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1.xml"/>
  <Override ContentType="application/vnd.openxmlformats-officedocument.presentationml.slide+xml" PartName="/ppt/slides/slide20.xml"/>
  <Override ContentType="application/vnd.openxmlformats-officedocument.presentationml.slide+xml" PartName="/ppt/slides/slide40.xml"/>
  <Override ContentType="application/vnd.openxmlformats-officedocument.presentationml.slideLayout+xml" PartName="/ppt/slideLayouts/slideLayout10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4"/>
  </p:notesMasterIdLst>
  <p:sldIdLst>
    <p:sldId id="297" r:id="rId2"/>
    <p:sldId id="258" r:id="rId3"/>
    <p:sldId id="298" r:id="rId4"/>
    <p:sldId id="346" r:id="rId5"/>
    <p:sldId id="347" r:id="rId6"/>
    <p:sldId id="349" r:id="rId7"/>
    <p:sldId id="306" r:id="rId8"/>
    <p:sldId id="299" r:id="rId9"/>
    <p:sldId id="307" r:id="rId10"/>
    <p:sldId id="308" r:id="rId11"/>
    <p:sldId id="300" r:id="rId12"/>
    <p:sldId id="309" r:id="rId13"/>
    <p:sldId id="310" r:id="rId14"/>
    <p:sldId id="311" r:id="rId15"/>
    <p:sldId id="301" r:id="rId16"/>
    <p:sldId id="342" r:id="rId17"/>
    <p:sldId id="344" r:id="rId18"/>
    <p:sldId id="312" r:id="rId19"/>
    <p:sldId id="321" r:id="rId20"/>
    <p:sldId id="322" r:id="rId21"/>
    <p:sldId id="314" r:id="rId22"/>
    <p:sldId id="316" r:id="rId23"/>
    <p:sldId id="318" r:id="rId24"/>
    <p:sldId id="320" r:id="rId25"/>
    <p:sldId id="303" r:id="rId26"/>
    <p:sldId id="323" r:id="rId27"/>
    <p:sldId id="304" r:id="rId28"/>
    <p:sldId id="257" r:id="rId29"/>
    <p:sldId id="325" r:id="rId30"/>
    <p:sldId id="326" r:id="rId31"/>
    <p:sldId id="327" r:id="rId32"/>
    <p:sldId id="328" r:id="rId33"/>
    <p:sldId id="259" r:id="rId34"/>
    <p:sldId id="329" r:id="rId35"/>
    <p:sldId id="330" r:id="rId36"/>
    <p:sldId id="331" r:id="rId37"/>
    <p:sldId id="332" r:id="rId38"/>
    <p:sldId id="350" r:id="rId39"/>
    <p:sldId id="334" r:id="rId40"/>
    <p:sldId id="269" r:id="rId41"/>
    <p:sldId id="335" r:id="rId42"/>
    <p:sldId id="336" r:id="rId43"/>
    <p:sldId id="337" r:id="rId44"/>
    <p:sldId id="274" r:id="rId45"/>
    <p:sldId id="278" r:id="rId46"/>
    <p:sldId id="276" r:id="rId47"/>
    <p:sldId id="277" r:id="rId48"/>
    <p:sldId id="279" r:id="rId49"/>
    <p:sldId id="338" r:id="rId50"/>
    <p:sldId id="280" r:id="rId51"/>
    <p:sldId id="282" r:id="rId52"/>
    <p:sldId id="339" r:id="rId53"/>
    <p:sldId id="284" r:id="rId54"/>
    <p:sldId id="285" r:id="rId55"/>
    <p:sldId id="286" r:id="rId56"/>
    <p:sldId id="287" r:id="rId57"/>
    <p:sldId id="296" r:id="rId58"/>
    <p:sldId id="293" r:id="rId59"/>
    <p:sldId id="292" r:id="rId60"/>
    <p:sldId id="295" r:id="rId61"/>
    <p:sldId id="294" r:id="rId62"/>
    <p:sldId id="351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84767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D2E4A-72BE-489C-B96B-BDE6DDA356CD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B8E84-C097-4158-BA59-D60E192358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60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35C60B-8C5D-4604-B539-12B16B767437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574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uristgorki@obraz.datacenter.by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otot.55@mail.ru" TargetMode="External"/><Relationship Id="rId2" Type="http://schemas.openxmlformats.org/officeDocument/2006/relationships/hyperlink" Target="http://gorki.gov.by/sites/default/files/styles/watermark/public/6-2-20-1.png?itok=1R_VR6P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koltur.co&#1084;/" TargetMode="External"/><Relationship Id="rId2" Type="http://schemas.openxmlformats.org/officeDocument/2006/relationships/hyperlink" Target="mailto:ankoltur@mail.ru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novitskaya83@inbox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tel:+375%2044%2072-72-2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tel:+375%20(29)%20607-00-25%20%20(Viber" TargetMode="External"/><Relationship Id="rId2" Type="http://schemas.openxmlformats.org/officeDocument/2006/relationships/hyperlink" Target="https://usadbaorla.by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5oe9ewtpg2tqw3ebcwcgh4hyszvkwtt.jpg" id="4" name="Содержимое 3"/>
          <p:cNvPicPr>
            <a:picLocks noChangeAspect="1" noGrp="1"/>
          </p:cNvPicPr>
          <p:nvPr>
            <p:ph idx="1"/>
          </p:nvPr>
        </p:nvPicPr>
        <p:blipFill>
          <a:blip cstate="print" r:embed="rId2"/>
          <a:srcRect b="11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dirty="0" lang="ru-RU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0" pitchFamily="34" typeface="Arial Black"/>
                <a:cs charset="-79" pitchFamily="2" typeface="Aharoni"/>
              </a:rPr>
              <a:t>Туристический потенциал Горецкого района</a:t>
            </a:r>
            <a:endParaRPr dirty="0" lang="ru-RU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algn="tl" blurRad="38100" dir="2700000" dist="38100">
                  <a:srgbClr val="000000">
                    <a:alpha val="43137"/>
                  </a:srgbClr>
                </a:outerShdw>
              </a:effectLst>
              <a:latin charset="0" pitchFamily="34" typeface="Arial Black"/>
              <a:cs charset="-79" pitchFamily="2" typeface="Aharon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6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412776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Постройки Белорусской государственной сельскохозяйственной  академии являются неотъемлемой частью широкого пространства, которое включает в себя парковую зону и старейший в Беларуси ботанический сад</a:t>
            </a:r>
            <a:r>
              <a:rPr lang="ru-RU" sz="24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229200"/>
            <a:ext cx="8316416" cy="162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 Black" pitchFamily="34" charset="0"/>
              </a:rPr>
              <a:t>Горецкий ботанический сад </a:t>
            </a:r>
            <a:r>
              <a:rPr lang="ru-RU" sz="1400" b="1" dirty="0" smtClean="0">
                <a:latin typeface="Arial Black" pitchFamily="34" charset="0"/>
              </a:rPr>
              <a:t>– один из старейших ботанических садов Европы,  заложили его в 1840 году. Появление ботанического сада в Горках связано с именем итальянского художника и архитектора </a:t>
            </a:r>
            <a:r>
              <a:rPr lang="ru-RU" sz="1400" b="1" dirty="0" err="1" smtClean="0">
                <a:latin typeface="Arial Black" pitchFamily="34" charset="0"/>
              </a:rPr>
              <a:t>Анжело</a:t>
            </a:r>
            <a:r>
              <a:rPr lang="ru-RU" sz="1400" b="1" dirty="0" smtClean="0">
                <a:latin typeface="Arial Black" pitchFamily="34" charset="0"/>
              </a:rPr>
              <a:t> </a:t>
            </a:r>
            <a:r>
              <a:rPr lang="ru-RU" sz="1400" b="1" dirty="0" err="1" smtClean="0">
                <a:latin typeface="Arial Black" pitchFamily="34" charset="0"/>
              </a:rPr>
              <a:t>Кампиони</a:t>
            </a:r>
            <a:r>
              <a:rPr lang="ru-RU" sz="1400" b="1" dirty="0" smtClean="0">
                <a:latin typeface="Arial Black" pitchFamily="34" charset="0"/>
              </a:rPr>
              <a:t>, который  разработал проект сада и дендрария. А воплотил его в жизнь Эдуард </a:t>
            </a:r>
            <a:r>
              <a:rPr lang="ru-RU" sz="1400" b="1" dirty="0" err="1" smtClean="0">
                <a:latin typeface="Arial Black" pitchFamily="34" charset="0"/>
              </a:rPr>
              <a:t>Рего</a:t>
            </a:r>
            <a:r>
              <a:rPr lang="ru-RU" sz="1400" b="1" dirty="0" smtClean="0">
                <a:latin typeface="Arial Black" pitchFamily="34" charset="0"/>
              </a:rPr>
              <a:t>, известный русский ботаник и садовод, </a:t>
            </a:r>
            <a:r>
              <a:rPr lang="ru-RU" sz="1400" b="1" dirty="0" err="1" smtClean="0">
                <a:latin typeface="Arial Black" pitchFamily="34" charset="0"/>
              </a:rPr>
              <a:t>адьюнк-профессор</a:t>
            </a:r>
            <a:r>
              <a:rPr lang="ru-RU" sz="1400" b="1" dirty="0" smtClean="0">
                <a:latin typeface="Arial Black" pitchFamily="34" charset="0"/>
              </a:rPr>
              <a:t> Горы-Горецкого земледельческого института. Ботанический сад создавался как научно-исследовательская лаборатория. </a:t>
            </a:r>
            <a:endParaRPr lang="ru-RU" sz="1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11kkd61qyx1x39ksmtbdwmpyammgk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064896" cy="4968552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indent="450000" fontAlgn="base"/>
            <a:r>
              <a:rPr lang="ru-RU" sz="1500" dirty="0" smtClean="0">
                <a:latin typeface="Arial Black" pitchFamily="34" charset="0"/>
              </a:rPr>
              <a:t/>
            </a:r>
            <a:br>
              <a:rPr lang="ru-RU" sz="1500" dirty="0" smtClean="0">
                <a:latin typeface="Arial Black" pitchFamily="34" charset="0"/>
              </a:rPr>
            </a:b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Сегодня уникальная коллекция ботанического сада насчитывает 366 видов, форм и разновидностей древесно-кустарниковых растений, 514 видов лекарственных и цветочно-декоративных растений. Особый интерес представляет оранжерея, в которой собрано 304 вида и сорта тропических и субтропических растений.</a:t>
            </a:r>
            <a:b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</a:t>
            </a:r>
            <a:b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саду есть 5 отделов: тропических и субтропических растений, травянистых растений, интродукции древесно-кустарниковых растений, цветоводства, садово-паркового строительства. Здесь представлены такие редкие растения, как сосна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Веймутова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Банкса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ели колючая и канадская, туя западная,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гордовина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канадская, клен серебристый, пихта одноцветная и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дугласова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кипарисовик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Лавсона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лох серебристый, черемуха виргинская, дуб красный, лиственница американская, ирга канадская, ясень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пенсильванский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клен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ясенелистный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можжевельник </a:t>
            </a:r>
            <a:r>
              <a:rPr lang="ru-RU" sz="20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вергинский</a:t>
            </a:r>
            <a:r>
              <a:rPr lang="ru-RU" sz="20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(карандашное дерево) и многие другие</a:t>
            </a:r>
            <a:r>
              <a:rPr lang="ru-RU" sz="2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4.jpg" descr="https://www.radzima.org/images/pamatniki/2605/2605_b1254995856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7848872" cy="273630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4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Одной из главных экспозиций сада является </a:t>
            </a:r>
            <a:r>
              <a:rPr lang="ru-RU" sz="88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дендрарий</a:t>
            </a:r>
            <a:r>
              <a:rPr lang="ru-RU" sz="8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который в 1963 году объявлен памятником природы республиканского значения, площадь которого составляет 11,80 га. Коллекция древесно-кустарниковых пород состоит из 376 видов, форм и разновидностей. </a:t>
            </a:r>
          </a:p>
          <a:p>
            <a:pPr algn="ctr">
              <a:buNone/>
            </a:pPr>
            <a:r>
              <a:rPr lang="ru-RU" sz="8000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Центральная часть дендрария спроектирована в регулярном стиле – с характерным круглым портером, от которого веерообразно расходятся радиальные и кольцевые живописные аллеи.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rki-museum01.jpg" id="4" name="Содержимое 3"/>
          <p:cNvPicPr>
            <a:picLocks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2664296"/>
          </a:xfrm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b="1" dirty="0" lang="ru-RU" smtClean="0" sz="2800"/>
              <a:t/>
            </a:r>
            <a:br>
              <a:rPr b="1" dirty="0" lang="ru-RU" smtClean="0" sz="2800"/>
            </a:br>
            <a:r>
              <a:rPr b="1" dirty="0" lang="ru-RU" smtClean="0" sz="2800"/>
              <a:t/>
            </a:r>
            <a:br>
              <a:rPr b="1" dirty="0" lang="ru-RU" smtClean="0" sz="2800"/>
            </a:br>
            <a:r>
              <a:rPr b="1" dirty="0" lang="ru-RU" smtClean="0" sz="2800"/>
              <a:t/>
            </a:r>
            <a:br>
              <a:rPr b="1" dirty="0" lang="ru-RU" smtClean="0" sz="2800"/>
            </a:br>
            <a:r>
              <a:rPr b="1" dirty="0" lang="ru-RU" smtClean="0" sz="2800"/>
              <a:t/>
            </a:r>
            <a:br>
              <a:rPr b="1" dirty="0" lang="ru-RU" smtClean="0" sz="2800"/>
            </a:br>
            <a:r>
              <a:rPr b="1" dirty="0" lang="ru-RU" smtClean="0" sz="2800"/>
              <a:t/>
            </a:r>
            <a:br>
              <a:rPr b="1" dirty="0" lang="ru-RU" smtClean="0" sz="2800"/>
            </a:br>
            <a:r>
              <a:rPr b="1" dirty="0" lang="ru-RU" smtClean="0" sz="2100">
                <a:latin charset="0" pitchFamily="18" typeface="Times New Roman"/>
                <a:cs charset="0" pitchFamily="18" typeface="Times New Roman"/>
              </a:rPr>
              <a:t>Визитной карточкой Горецкого района является </a:t>
            </a:r>
            <a:r>
              <a:rPr b="1" dirty="0" lang="ru-RU" smtClean="0" sz="240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charset="0" pitchFamily="18" typeface="Times New Roman"/>
                <a:cs charset="0" pitchFamily="18" typeface="Times New Roman"/>
              </a:rPr>
              <a:t>мемориальный комплекс советско-польского боевого содружества</a:t>
            </a:r>
            <a:r>
              <a:rPr b="1" dirty="0" lang="ru-RU" smtClean="0" sz="2100">
                <a:latin charset="0" pitchFamily="18" typeface="Times New Roman"/>
                <a:cs charset="0" pitchFamily="18" typeface="Times New Roman"/>
              </a:rPr>
              <a:t>, расположенный в 20 км от города Горки в </a:t>
            </a:r>
            <a:r>
              <a:rPr b="1" dirty="0" err="1" lang="ru-RU" smtClean="0" sz="2100">
                <a:latin charset="0" pitchFamily="18" typeface="Times New Roman"/>
                <a:cs charset="0" pitchFamily="18" typeface="Times New Roman"/>
              </a:rPr>
              <a:t>аг.Ленино</a:t>
            </a:r>
            <a:r>
              <a:rPr b="1" dirty="0" lang="ru-RU" smtClean="0" sz="2100">
                <a:latin charset="0" pitchFamily="18" typeface="Times New Roman"/>
                <a:cs charset="0" pitchFamily="18" typeface="Times New Roman"/>
              </a:rPr>
              <a:t>. Комплекс является памятником истории, включен в Государственный список историко-культурных ценностей Республики Беларусь. </a:t>
            </a:r>
            <a:br>
              <a:rPr b="1" dirty="0" lang="ru-RU" smtClean="0" sz="21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100">
                <a:latin charset="0" pitchFamily="18" typeface="Times New Roman"/>
                <a:cs charset="0" pitchFamily="18" typeface="Times New Roman"/>
              </a:rPr>
              <a:t>Здесь, под Ленино, 12-13 октября 1943 года, действуя совместно с частями </a:t>
            </a:r>
            <a:br>
              <a:rPr b="1" dirty="0" lang="ru-RU" smtClean="0" sz="2100">
                <a:latin charset="0" pitchFamily="18" typeface="Times New Roman"/>
                <a:cs charset="0" pitchFamily="18" typeface="Times New Roman"/>
              </a:rPr>
            </a:br>
            <a:r>
              <a:rPr b="1" dirty="0" lang="ru-RU" smtClean="0" sz="2100">
                <a:latin charset="0" pitchFamily="18" typeface="Times New Roman"/>
                <a:cs charset="0" pitchFamily="18" typeface="Times New Roman"/>
              </a:rPr>
              <a:t>33-й армии Западного фронта, приняла свое боевое крещение 1-я польская пехотная дивизия имени Т. </a:t>
            </a:r>
            <a:r>
              <a:rPr b="1" dirty="0" err="1" lang="ru-RU" smtClean="0" sz="2100">
                <a:latin charset="0" pitchFamily="18" typeface="Times New Roman"/>
                <a:cs charset="0" pitchFamily="18" typeface="Times New Roman"/>
              </a:rPr>
              <a:t>Костюшко</a:t>
            </a:r>
            <a:r>
              <a:rPr b="1" dirty="0" lang="ru-RU" smtClean="0" sz="2100">
                <a:latin charset="0" pitchFamily="18" typeface="Times New Roman"/>
                <a:cs charset="0" pitchFamily="18" typeface="Times New Roman"/>
              </a:rPr>
              <a:t>. С воздуха наступающих поддерживала французская авиационная часть «Нормандия».</a:t>
            </a:r>
            <a:r>
              <a:rPr dirty="0" lang="ru-RU" smtClean="0" sz="2000"/>
              <a:t/>
            </a:r>
            <a:br>
              <a:rPr dirty="0" lang="ru-RU" smtClean="0" sz="2000"/>
            </a:b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pic>
        <p:nvPicPr>
          <p:cNvPr descr="муз..jpg" id="5" name="Рисунок 4"/>
          <p:cNvPicPr>
            <a:picLocks noChangeAspect="1"/>
          </p:cNvPicPr>
          <p:nvPr/>
        </p:nvPicPr>
        <p:blipFill>
          <a:blip cstate="print" r:embed="rId3"/>
          <a:srcRect b="8" r="88"/>
          <a:stretch>
            <a:fillRect/>
          </a:stretch>
        </p:blipFill>
        <p:spPr>
          <a:xfrm>
            <a:off x="4391472" y="4149081"/>
            <a:ext cx="4752528" cy="27089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enino_50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295232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300" b="1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Мемориальный комплекс советско-польского боевого содружества </a:t>
            </a:r>
            <a:r>
              <a:rPr lang="ru-RU" sz="2200" b="1" dirty="0" smtClean="0"/>
              <a:t>открыт в 1968 году. Доминантой комплекса является музей советско-польского боевого содружества. Это здание из железобетона, стекла и алюминия, выполненное в форме солдатской каски высотой 11 и диаметром 34 метра. Оно расположено на высоте 215,5, где в 1943 году было самое пекло боя. В центральной части строения – огромная диорама, на которой изображен кульминационный момент совместной атаки советских и польских солдат. Здесь же представлены образцы оружия, предметы снаряжения, личные вещи участников боев, а также многочисленные документы и фотографии.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52" l="-50" r="92" t="92"/>
          <a:stretch/>
        </p:blipFill>
        <p:spPr>
          <a:xfrm rot="5400000">
            <a:off x="-400608" y="400608"/>
            <a:ext cx="4005064" cy="32038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3977680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txBody>
          <a:bodyPr>
            <a:noAutofit/>
          </a:bodyPr>
          <a:lstStyle/>
          <a:p>
            <a:r>
              <a:rPr dirty="0" lang="ru-RU" smtClean="0" sz="2000"/>
              <a:t/>
            </a:r>
            <a:br>
              <a:rPr dirty="0" lang="ru-RU" smtClean="0" sz="2000"/>
            </a:br>
            <a:r>
              <a:rPr dirty="0" lang="ru-RU" smtClean="0" sz="2000"/>
              <a:t/>
            </a:r>
            <a:br>
              <a:rPr dirty="0" lang="ru-RU" smtClean="0" sz="2000"/>
            </a:br>
            <a:r>
              <a:rPr b="1" dirty="0" lang="ru-RU" smtClean="0" sz="1700"/>
              <a:t>Здание, в котором разместился </a:t>
            </a:r>
            <a:r>
              <a:rPr b="1" dirty="0" lang="ru-RU" smtClean="0" sz="200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Горецкий районный историко-этнографический музей</a:t>
            </a:r>
            <a:r>
              <a:rPr b="1" dirty="0" lang="ru-RU" smtClean="0" sz="1700"/>
              <a:t>, имеет свою уникальную историю. Оно является памятником архитектуры и включено в Государственный список историко-культурных ценностей Республики Беларусь. </a:t>
            </a:r>
            <a:br>
              <a:rPr b="1" dirty="0" lang="ru-RU" smtClean="0" sz="1700"/>
            </a:br>
            <a:r>
              <a:rPr b="1" dirty="0" lang="ru-RU" smtClean="0" sz="1700"/>
              <a:t>В конце XIX – начале ХХ века здесь жил один из самых известных провизоров Беларуси Казимир </a:t>
            </a:r>
            <a:r>
              <a:rPr b="1" dirty="0" err="1" lang="ru-RU" smtClean="0" sz="1700"/>
              <a:t>Паздзерский</a:t>
            </a:r>
            <a:r>
              <a:rPr b="1" dirty="0" lang="ru-RU" smtClean="0" sz="1700"/>
              <a:t>, тут же находилась его вольная (частная) аптека, которая по своему содержанию и оформлению ни в чем не уступала аптекам крупных городов. В 2012 году при реставрации здания было найдено 38 предметов, датируемых началом ХХ века: аптечные рецепты и сигнатуры, записки врача, письма, вексельная бумага. </a:t>
            </a:r>
            <a:r>
              <a:rPr dirty="0" lang="ru-RU" smtClean="0" sz="1700"/>
              <a:t/>
            </a:r>
            <a:br>
              <a:rPr dirty="0" lang="ru-RU" smtClean="0" sz="1700"/>
            </a:br>
            <a:r>
              <a:rPr dirty="0" lang="ru-RU" smtClean="0" sz="2000"/>
              <a:t/>
            </a:r>
            <a:br>
              <a:rPr dirty="0" lang="ru-RU" smtClean="0" sz="2000"/>
            </a:br>
            <a:endParaRPr dirty="0" lang="ru-RU" sz="2000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064"/>
            <a:ext cx="3131840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005064"/>
            <a:ext cx="2880320" cy="28529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4005064"/>
            <a:ext cx="3203848" cy="285293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деология\Регионы Беларуси\ОИРКиДМ\Музеи\Музеи фото\Горецкий районный историко-этнографический музе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2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Идеология\Регионы Беларуси\ОИРКиДМ\Музеи\Музеи фото\В экспозиции Горецкого районного музе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975" y="2592638"/>
            <a:ext cx="1672722" cy="1844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Идеология\Регионы Беларуси\ОИРКиДМ\Музеи\Музеи фото\Экспозиция горецкого районного музе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9974" y="404664"/>
            <a:ext cx="1684547" cy="1865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04" y="331073"/>
            <a:ext cx="389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005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typeface="Bookman Old Style" pitchFamily="18" charset="0"/>
              </a:rPr>
              <a:t>ГУК «Горецкий </a:t>
            </a:r>
            <a:r>
              <a:rPr lang="ru-RU" sz="2400" b="1" dirty="0">
                <a:solidFill>
                  <a:srgbClr val="005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typeface="Bookman Old Style" pitchFamily="18" charset="0"/>
              </a:rPr>
              <a:t>историко-этнографический </a:t>
            </a:r>
            <a:r>
              <a:rPr lang="ru-RU" sz="2400" b="1" dirty="0" smtClean="0">
                <a:solidFill>
                  <a:srgbClr val="005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typeface="Bookman Old Style" pitchFamily="18" charset="0"/>
              </a:rPr>
              <a:t>музей»</a:t>
            </a:r>
            <a:endParaRPr lang="ru-RU" sz="2400" b="1" dirty="0">
              <a:solidFill>
                <a:srgbClr val="005000"/>
              </a:solidFill>
              <a:effectLst>
                <a:glow rad="190500">
                  <a:schemeClr val="tx1">
                    <a:alpha val="51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D:\Идеология\Культурная столица 2020\фото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79422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05283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7077" y="2958821"/>
            <a:ext cx="3379783" cy="46859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3143" y="26883"/>
            <a:ext cx="4980857" cy="3516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6884"/>
            <a:ext cx="4803833" cy="32878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3299304"/>
            <a:ext cx="1400174" cy="35825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  <a:miter lim="800000"/>
            <a:headEnd/>
            <a:tailEnd/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0174" y="3299303"/>
            <a:ext cx="1802318" cy="4184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820" y="3543376"/>
            <a:ext cx="4056180" cy="3516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4919" y="1284110"/>
            <a:ext cx="3159399" cy="46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5736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fu1i18md60b5rip2s7t8wxhxysu2t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676456" cy="4536504"/>
          </a:xfrm>
          <a:solidFill>
            <a:schemeClr val="bg2">
              <a:lumMod val="9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Один из разделов музейной экспозиции посвящен аптеке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7600" b="1" dirty="0" err="1" smtClean="0">
                <a:latin typeface="Times New Roman" pitchFamily="18" charset="0"/>
                <a:cs typeface="Times New Roman" pitchFamily="18" charset="0"/>
              </a:rPr>
              <a:t>Паздзерского</a:t>
            </a: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, где представлены найденные во время реставрации здания аптечные сигнатуры, старинная аптекарская посуда, кассовый аппарат начала ХХ века и другие уникальные экспонаты.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В целом же экспозиция Горецкого районного историко-этнографического музея отражает основные этапы истории Горецкого края, начиная с глубокой древности до современности. Представлены: археологическое наследие, этнографические особенности региона, история старейшего высшего учебного заведения Беларуси – Белорусской государственной сельскохозяйственной академии, революционные события на территории района, события Великой Отечественной войны, литературные традиции Горецкой земли и современное развитие культуры. Посетители музея имеют возможность с помощью интерактивной карты города и района совершить виртуальную экскурсию по наиболее значимым историческим и культурным объектам региона.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7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7600" b="1" dirty="0" smtClean="0">
                <a:latin typeface="Times New Roman" pitchFamily="18" charset="0"/>
                <a:cs typeface="Times New Roman" pitchFamily="18" charset="0"/>
              </a:rPr>
              <a:t>Кроме экспозиционных залов в Горецком музее работают два выставочных зала, где постоянно организовываются художественные и тематические выставки.</a:t>
            </a:r>
          </a:p>
          <a:p>
            <a:pPr algn="ctr">
              <a:buNone/>
            </a:pPr>
            <a:endParaRPr lang="ru-RU" sz="7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zamchishche-gorki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17632" cy="316835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1900" b="1" dirty="0" smtClean="0"/>
              <a:t/>
            </a:r>
            <a:br>
              <a:rPr lang="ru-RU" sz="1900" b="1" dirty="0" smtClean="0"/>
            </a:br>
            <a:r>
              <a:rPr lang="ru-RU" sz="2000" b="1" dirty="0" smtClean="0"/>
              <a:t>В </a:t>
            </a:r>
            <a:r>
              <a:rPr lang="ru-RU" sz="2000" b="1" dirty="0" err="1" smtClean="0"/>
              <a:t>агрогородке</a:t>
            </a:r>
            <a:r>
              <a:rPr lang="ru-RU" sz="2000" b="1" dirty="0" smtClean="0"/>
              <a:t> Горы можно посетить </a:t>
            </a:r>
            <a:r>
              <a:rPr lang="ru-RU" sz="2000" b="1" dirty="0" err="1" smtClean="0"/>
              <a:t>Замчище</a:t>
            </a:r>
            <a:r>
              <a:rPr lang="ru-RU" sz="2000" b="1" dirty="0" smtClean="0"/>
              <a:t> ”Вал”, которое относиться  к XVI столетию.  Замок с бастионными укреплениями голландского типа. Он оборонялся </a:t>
            </a:r>
            <a:br>
              <a:rPr lang="ru-RU" sz="2000" b="1" dirty="0" smtClean="0"/>
            </a:br>
            <a:r>
              <a:rPr lang="ru-RU" sz="2000" b="1" dirty="0" smtClean="0"/>
              <a:t>7-ю двадцатиметровыми бастионами, соединёнными между собой валами. Перед валами был вырыт оборонительный ров шириной 15 и глубиной 8-10 метров.</a:t>
            </a:r>
            <a:br>
              <a:rPr lang="ru-RU" sz="2000" b="1" dirty="0" smtClean="0"/>
            </a:br>
            <a:r>
              <a:rPr lang="ru-RU" sz="2000" b="1" dirty="0" smtClean="0"/>
              <a:t>Под обороной замка выросло местечко Горы, которое постепенно переросло в город Горы Великие.</a:t>
            </a:r>
            <a:br>
              <a:rPr lang="ru-RU" sz="2000" b="1" dirty="0" smtClean="0"/>
            </a:br>
            <a:r>
              <a:rPr lang="ru-RU" sz="2000" b="1" dirty="0" smtClean="0"/>
              <a:t>Большой интерес вызывает Городище “Горское”, расположенное на мысу, где сливаются реки Быстрая и </a:t>
            </a:r>
            <a:r>
              <a:rPr lang="ru-RU" sz="2000" b="1" dirty="0" err="1" smtClean="0"/>
              <a:t>Кочеваха</a:t>
            </a:r>
            <a:r>
              <a:rPr lang="ru-RU" sz="2000" b="1" dirty="0" smtClean="0"/>
              <a:t>, окруженное  озером. Городище мысового типа, датируется XII-XIII столетиями.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Интерактивная карта Горецкого района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Содержимое 3" descr="крра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60212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34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077072"/>
            <a:ext cx="7884368" cy="27809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sz="64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6400" b="1" dirty="0" smtClean="0">
                <a:latin typeface="Arial Black" pitchFamily="34" charset="0"/>
              </a:rPr>
              <a:t>Недалеко от </a:t>
            </a:r>
            <a:r>
              <a:rPr lang="ru-RU" sz="6400" b="1" dirty="0" err="1" smtClean="0">
                <a:latin typeface="Arial Black" pitchFamily="34" charset="0"/>
              </a:rPr>
              <a:t>агрогородка</a:t>
            </a:r>
            <a:r>
              <a:rPr lang="ru-RU" sz="6400" b="1" dirty="0" smtClean="0">
                <a:latin typeface="Arial Black" pitchFamily="34" charset="0"/>
              </a:rPr>
              <a:t> Горы вблизи деревни </a:t>
            </a:r>
            <a:r>
              <a:rPr lang="ru-RU" sz="6400" b="1" dirty="0" err="1" smtClean="0">
                <a:latin typeface="Arial Black" pitchFamily="34" charset="0"/>
              </a:rPr>
              <a:t>Студенец</a:t>
            </a:r>
            <a:r>
              <a:rPr lang="ru-RU" sz="6400" b="1" dirty="0" smtClean="0">
                <a:latin typeface="Arial Black" pitchFamily="34" charset="0"/>
              </a:rPr>
              <a:t> можно испить целебной воды из«Святой криницы», которая славится своей живительной силой.</a:t>
            </a:r>
          </a:p>
          <a:p>
            <a:pPr algn="ctr"/>
            <a:endParaRPr lang="ru-RU" sz="6400" b="1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6400" b="1" dirty="0" smtClean="0">
                <a:latin typeface="Arial Black" pitchFamily="34" charset="0"/>
              </a:rPr>
              <a:t>По преданию на месте деревни когда-то был непроходимый лес, а в нед­рах земли текла живая вода, которую никто не загрязнял, не утруждал. Однажды заскучавшая вода решила пробиться на поверхность. Пройдя непростой путь, источник достиг цели. И на него сразу наткнулись уставшие путники, обрадовались воде, бросились пить и восхищаться ее вкусом, приговаривая: </a:t>
            </a:r>
            <a:r>
              <a:rPr lang="ru-RU" sz="6400" b="1" i="1" dirty="0" smtClean="0">
                <a:latin typeface="Arial Black" pitchFamily="34" charset="0"/>
              </a:rPr>
              <a:t>«Ну и водица тут, как живая, напился — и силы прибавилось, будто ожил… Только холодная, как </a:t>
            </a:r>
            <a:r>
              <a:rPr lang="ru-RU" sz="6400" b="1" i="1" dirty="0" err="1" smtClean="0">
                <a:latin typeface="Arial Black" pitchFamily="34" charset="0"/>
              </a:rPr>
              <a:t>студенец</a:t>
            </a:r>
            <a:r>
              <a:rPr lang="ru-RU" sz="6400" b="1" i="1" dirty="0" smtClean="0">
                <a:latin typeface="Arial Black" pitchFamily="34" charset="0"/>
              </a:rPr>
              <a:t>».</a:t>
            </a:r>
            <a:endParaRPr lang="ru-RU" sz="6400" b="1" dirty="0" smtClean="0">
              <a:latin typeface="Arial Black" pitchFamily="34" charset="0"/>
            </a:endParaRPr>
          </a:p>
          <a:p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EA530DF-6E1B-41CE-83C8-7794DC60576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6912768" cy="504056"/>
          </a:xfr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Туристические организации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33056"/>
            <a:ext cx="5040560" cy="2924944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i="1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Государственное учреждение дополнительного образования «Горецкий центр туризма, краеведения и экскурсий детей и молодежи»</a:t>
            </a:r>
          </a:p>
          <a:p>
            <a:pPr algn="ctr">
              <a:buNone/>
            </a:pP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Адрес: ул.Куйбышева, 27, г. Горки,</a:t>
            </a:r>
          </a:p>
          <a:p>
            <a:pPr algn="ctr"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Телефоны: +375 2233 48140,  +375 29 1439557</a:t>
            </a:r>
          </a:p>
          <a:p>
            <a:pPr algn="ctr"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Режим работы: 8.00-  17:00, перерыв на обед:13.00-14.00,</a:t>
            </a:r>
          </a:p>
          <a:p>
            <a:pPr algn="ctr"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выходной- суббота ,воскресенье,</a:t>
            </a:r>
          </a:p>
          <a:p>
            <a:pPr algn="ctr" fontAlgn="t">
              <a:buNone/>
            </a:pP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E-mai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turistgorki@obraz.datacenter.by</a:t>
            </a: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работы:</a:t>
            </a:r>
          </a:p>
          <a:p>
            <a:pPr algn="ctr"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туристско-краеведческое, спортивное.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dirty="0" smtClean="0"/>
              <a:t>Туристические организации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500" b="1" dirty="0" smtClean="0"/>
              <a:t>ООО «Отличный отдых»</a:t>
            </a:r>
          </a:p>
          <a:p>
            <a:pPr fontAlgn="t">
              <a:buNone/>
            </a:pPr>
            <a:r>
              <a:rPr lang="ru-RU" b="1" dirty="0" smtClean="0">
                <a:hlinkClick r:id="rId2"/>
              </a:rPr>
              <a:t> </a:t>
            </a:r>
            <a:endParaRPr lang="ru-RU" b="1" dirty="0" smtClean="0"/>
          </a:p>
          <a:p>
            <a:pPr algn="ctr" fontAlgn="t">
              <a:buNone/>
            </a:pPr>
            <a:r>
              <a:rPr lang="ru-RU" b="1" dirty="0" smtClean="0"/>
              <a:t>Адрес: 213404 Могилевская область, г.Горки, ул.Куйбышева, 3  офис 209,</a:t>
            </a:r>
          </a:p>
          <a:p>
            <a:pPr algn="ctr" fontAlgn="t">
              <a:buNone/>
            </a:pPr>
            <a:r>
              <a:rPr lang="ru-RU" b="1" dirty="0" smtClean="0"/>
              <a:t>этаж 2,вход слева от ОАО «</a:t>
            </a:r>
            <a:r>
              <a:rPr lang="ru-RU" b="1" dirty="0" err="1" smtClean="0"/>
              <a:t>Беларусбанк</a:t>
            </a:r>
            <a:r>
              <a:rPr lang="ru-RU" b="1" dirty="0" smtClean="0"/>
              <a:t>».</a:t>
            </a:r>
          </a:p>
          <a:p>
            <a:pPr algn="ctr" fontAlgn="t">
              <a:buNone/>
            </a:pPr>
            <a:r>
              <a:rPr lang="ru-RU" b="1" dirty="0" smtClean="0"/>
              <a:t>Телефоны:  +375 2233 79080</a:t>
            </a:r>
          </a:p>
          <a:p>
            <a:pPr algn="ctr" fontAlgn="t">
              <a:buNone/>
            </a:pPr>
            <a:r>
              <a:rPr lang="ru-RU" b="1" dirty="0" smtClean="0"/>
              <a:t>+375 29 248-78-01 (МТС)(</a:t>
            </a:r>
            <a:r>
              <a:rPr lang="ru-RU" b="1" dirty="0" err="1" smtClean="0"/>
              <a:t>Вайбер</a:t>
            </a:r>
            <a:r>
              <a:rPr lang="ru-RU" b="1" dirty="0" smtClean="0"/>
              <a:t>)</a:t>
            </a:r>
          </a:p>
          <a:p>
            <a:pPr algn="ctr" fontAlgn="t">
              <a:buNone/>
            </a:pPr>
            <a:r>
              <a:rPr lang="ru-RU" b="1" dirty="0" smtClean="0"/>
              <a:t>+375 25 723-49-01 (</a:t>
            </a:r>
            <a:r>
              <a:rPr lang="ru-RU" b="1" dirty="0" err="1" smtClean="0"/>
              <a:t>Life</a:t>
            </a:r>
            <a:r>
              <a:rPr lang="ru-RU" b="1" dirty="0" smtClean="0"/>
              <a:t>)</a:t>
            </a:r>
          </a:p>
          <a:p>
            <a:pPr algn="ctr" fontAlgn="t">
              <a:buNone/>
            </a:pPr>
            <a:r>
              <a:rPr lang="ru-RU" b="1" dirty="0" smtClean="0"/>
              <a:t>График работы: Понедельник по записи</a:t>
            </a:r>
          </a:p>
          <a:p>
            <a:pPr algn="ctr" fontAlgn="t">
              <a:buNone/>
            </a:pPr>
            <a:r>
              <a:rPr lang="ru-RU" b="1" dirty="0" smtClean="0"/>
              <a:t>Вторник — суббота — с 10.00-18.00</a:t>
            </a:r>
          </a:p>
          <a:p>
            <a:pPr algn="ctr" fontAlgn="t">
              <a:buNone/>
            </a:pPr>
            <a:r>
              <a:rPr lang="ru-RU" b="1" dirty="0" smtClean="0"/>
              <a:t>обед с 14.00-15.00</a:t>
            </a:r>
          </a:p>
          <a:p>
            <a:pPr algn="ctr" fontAlgn="t">
              <a:buNone/>
            </a:pPr>
            <a:r>
              <a:rPr lang="ru-RU" b="1" dirty="0" smtClean="0"/>
              <a:t>Воскресенье — с 10.00-15.00 без обеда</a:t>
            </a:r>
          </a:p>
          <a:p>
            <a:pPr algn="ctr" fontAlgn="t">
              <a:buNone/>
            </a:pPr>
            <a:r>
              <a:rPr lang="ru-RU" b="1" dirty="0" err="1" smtClean="0"/>
              <a:t>Эл.почта</a:t>
            </a:r>
            <a:r>
              <a:rPr lang="ru-RU" b="1" dirty="0" smtClean="0"/>
              <a:t>: </a:t>
            </a:r>
            <a:r>
              <a:rPr lang="ru-RU" b="1" dirty="0" smtClean="0">
                <a:hlinkClick r:id="rId3"/>
              </a:rPr>
              <a:t>otot.55@mail.ru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Основные направления работы: </a:t>
            </a:r>
            <a:r>
              <a:rPr lang="ru-RU" b="1" dirty="0" err="1" smtClean="0"/>
              <a:t>авиатуры</a:t>
            </a:r>
            <a:r>
              <a:rPr lang="ru-RU" b="1" dirty="0" smtClean="0"/>
              <a:t>, автобусные туры, экскурсии, визовая поддержка, санаторно-курортное лечение, круизы паломничество.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/>
              <a:t>Туристические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70000" lnSpcReduction="20000"/>
          </a:bodyPr>
          <a:lstStyle/>
          <a:p>
            <a:pPr algn="ctr" fontAlgn="t">
              <a:buNone/>
            </a:pPr>
            <a:r>
              <a:rPr lang="ru-RU" b="1" dirty="0" smtClean="0"/>
              <a:t>Частное </a:t>
            </a:r>
            <a:r>
              <a:rPr lang="ru-RU" b="1" dirty="0" err="1" smtClean="0"/>
              <a:t>туристиско-экскурсионное</a:t>
            </a:r>
            <a:r>
              <a:rPr lang="ru-RU" b="1" dirty="0" smtClean="0"/>
              <a:t> унитарное предприятие «</a:t>
            </a:r>
            <a:r>
              <a:rPr lang="ru-RU" b="1" dirty="0" err="1" smtClean="0"/>
              <a:t>Анкольтур</a:t>
            </a:r>
            <a:r>
              <a:rPr lang="ru-RU" b="1" dirty="0" smtClean="0"/>
              <a:t>»</a:t>
            </a:r>
          </a:p>
          <a:p>
            <a:pPr algn="ctr" fontAlgn="t">
              <a:buNone/>
            </a:pPr>
            <a:r>
              <a:rPr lang="ru-RU" dirty="0" smtClean="0"/>
              <a:t>Адрес: ул. Якубовского, д.28, к.16., г. Горки</a:t>
            </a:r>
          </a:p>
          <a:p>
            <a:pPr algn="ctr" fontAlgn="t">
              <a:buNone/>
            </a:pPr>
            <a:r>
              <a:rPr lang="ru-RU" dirty="0" smtClean="0"/>
              <a:t>Телефоны: +375 223358891;</a:t>
            </a:r>
            <a:br>
              <a:rPr lang="ru-RU" dirty="0" smtClean="0"/>
            </a:br>
            <a:r>
              <a:rPr lang="ru-RU" dirty="0" smtClean="0"/>
              <a:t>+375  29 6700751 (</a:t>
            </a:r>
            <a:r>
              <a:rPr lang="ru-RU" dirty="0" err="1" smtClean="0"/>
              <a:t>Velcom</a:t>
            </a:r>
            <a:r>
              <a:rPr lang="ru-RU" dirty="0" smtClean="0"/>
              <a:t>). </a:t>
            </a:r>
            <a:br>
              <a:rPr lang="ru-RU" dirty="0" smtClean="0"/>
            </a:br>
            <a:r>
              <a:rPr lang="ru-RU" dirty="0" smtClean="0"/>
              <a:t>+375 29  2480404 (МТС).</a:t>
            </a:r>
          </a:p>
          <a:p>
            <a:pPr algn="ctr" fontAlgn="t">
              <a:buNone/>
            </a:pPr>
            <a:r>
              <a:rPr lang="ru-RU" dirty="0" smtClean="0"/>
              <a:t>Время работы: с 10:00 до 18:00</a:t>
            </a:r>
          </a:p>
          <a:p>
            <a:pPr algn="ctr" fontAlgn="t">
              <a:buNone/>
            </a:pPr>
            <a:r>
              <a:rPr lang="ru-RU" dirty="0" err="1" smtClean="0"/>
              <a:t>Выходные:воскресенье</a:t>
            </a:r>
            <a:r>
              <a:rPr lang="ru-RU" dirty="0" smtClean="0"/>
              <a:t>, понедельник.</a:t>
            </a:r>
          </a:p>
          <a:p>
            <a:pPr algn="ctr" fontAlgn="t">
              <a:buNone/>
            </a:pPr>
            <a:r>
              <a:rPr lang="ru-RU" dirty="0" err="1" smtClean="0"/>
              <a:t>Эл.почта</a:t>
            </a:r>
            <a:r>
              <a:rPr lang="ru-RU" dirty="0" smtClean="0"/>
              <a:t>: </a:t>
            </a:r>
            <a:r>
              <a:rPr lang="ru-RU" dirty="0" err="1" smtClean="0">
                <a:hlinkClick r:id="rId2"/>
              </a:rPr>
              <a:t>ankoltur@mail.ru</a:t>
            </a:r>
            <a:endParaRPr lang="ru-RU" dirty="0" smtClean="0"/>
          </a:p>
          <a:p>
            <a:pPr algn="ctr" fontAlgn="t">
              <a:buNone/>
            </a:pPr>
            <a:r>
              <a:rPr lang="ru-RU" dirty="0" smtClean="0"/>
              <a:t>Сайт: </a:t>
            </a:r>
            <a:r>
              <a:rPr lang="ru-RU" dirty="0" err="1" smtClean="0">
                <a:hlinkClick r:id="rId3"/>
              </a:rPr>
              <a:t>www.ankoltur.coм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Основные направления работы: отдых, экскурсионное обслуживание.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Туристические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Туристическое  агентство "Фиеста-Тур"</a:t>
            </a:r>
            <a:endParaRPr lang="ru-RU" dirty="0" smtClean="0"/>
          </a:p>
          <a:p>
            <a:pPr algn="ctr" fontAlgn="t">
              <a:buNone/>
            </a:pPr>
            <a:r>
              <a:rPr lang="ru-RU" dirty="0" smtClean="0"/>
              <a:t>Адрес: ул.Якубовского,23а., г. Горки,</a:t>
            </a:r>
          </a:p>
          <a:p>
            <a:pPr algn="ctr" fontAlgn="t">
              <a:buNone/>
            </a:pPr>
            <a:r>
              <a:rPr lang="ru-RU" dirty="0" smtClean="0"/>
              <a:t>Телефоны:  +375 2233 71311</a:t>
            </a:r>
            <a:br>
              <a:rPr lang="ru-RU" dirty="0" smtClean="0"/>
            </a:br>
            <a:r>
              <a:rPr lang="ru-RU" dirty="0" smtClean="0"/>
              <a:t>+375 44 75-75-75-4 (</a:t>
            </a:r>
            <a:r>
              <a:rPr lang="ru-RU" dirty="0" err="1" smtClean="0"/>
              <a:t>Velcom</a:t>
            </a:r>
            <a:r>
              <a:rPr lang="ru-RU" dirty="0" smtClean="0"/>
              <a:t>).</a:t>
            </a:r>
          </a:p>
          <a:p>
            <a:pPr algn="ctr" fontAlgn="t">
              <a:buNone/>
            </a:pPr>
            <a:r>
              <a:rPr lang="ru-RU" dirty="0" smtClean="0"/>
              <a:t>Режим работы: понедельник-пятница: 10:00- 17:00, суббота: 10.00- 13.00, воскресенье-выходной.</a:t>
            </a:r>
          </a:p>
          <a:p>
            <a:pPr algn="ctr" fontAlgn="t">
              <a:buNone/>
            </a:pPr>
            <a:r>
              <a:rPr lang="ru-RU" dirty="0" err="1" smtClean="0"/>
              <a:t>Эл.почта</a:t>
            </a:r>
            <a:r>
              <a:rPr lang="ru-RU" dirty="0" smtClean="0"/>
              <a:t>: </a:t>
            </a:r>
            <a:r>
              <a:rPr lang="ru-RU" dirty="0" smtClean="0">
                <a:hlinkClick r:id="rId2"/>
              </a:rPr>
              <a:t>novitskaya83@inbox.ru</a:t>
            </a:r>
            <a:r>
              <a:rPr lang="ru-RU" dirty="0" smtClean="0"/>
              <a:t>     </a:t>
            </a:r>
          </a:p>
          <a:p>
            <a:pPr algn="ctr">
              <a:buNone/>
            </a:pPr>
            <a:r>
              <a:rPr lang="ru-RU" dirty="0" smtClean="0"/>
              <a:t>Основные направления работы: отдых, экскурсионное обслуживание.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ппр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0"/>
            <a:ext cx="93245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645024"/>
            <a:ext cx="8280920" cy="2952328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>Основным средством размещения туристов является </a:t>
            </a:r>
            <a:r>
              <a:rPr lang="ru-RU" sz="210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гостиница «</a:t>
            </a:r>
            <a:r>
              <a:rPr lang="ru-RU" sz="2100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Проня</a:t>
            </a:r>
            <a:r>
              <a:rPr lang="ru-RU" sz="2100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» </a:t>
            </a: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>– это современная гостиница с комфортными номерами и широким спектром предлагаемых услуг. После реконструкции к республиканскому фестивалю-ярмарке тружеников села «Дожинки-2012»  гостинице присвоена категория «три звезды». </a:t>
            </a:r>
            <a:b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>Гостям города предоставляется для проживания 52 комфортабельных номера на 73 места: 26 одноместных и 18 двухместных номеров Первой категории, </a:t>
            </a:r>
            <a:b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>7 номеров Высшей категории, из них в наличии одноместные и двухместные номера «ЛЮКС», один трехкомнатный одноместный «Апартамент» и один трёхкомнатный двухместный «</a:t>
            </a:r>
            <a:r>
              <a:rPr lang="ru-RU" sz="1800" dirty="0" err="1" smtClean="0">
                <a:latin typeface="+mn-lt"/>
                <a:ea typeface="Verdana" pitchFamily="34" charset="0"/>
                <a:cs typeface="Verdana" pitchFamily="34" charset="0"/>
              </a:rPr>
              <a:t>Suit</a:t>
            </a: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>».</a:t>
            </a:r>
            <a:b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</a:br>
            <a:r>
              <a:rPr lang="ru-RU" sz="1800" dirty="0" smtClean="0">
                <a:latin typeface="+mn-lt"/>
                <a:ea typeface="Verdana" pitchFamily="34" charset="0"/>
                <a:cs typeface="Verdana" pitchFamily="34" charset="0"/>
              </a:rPr>
              <a:t>Также имеется номер для людей с ограниченными возможностями.</a:t>
            </a:r>
            <a:r>
              <a:rPr lang="ru-RU" sz="1800" dirty="0" smtClean="0">
                <a:latin typeface="+mn-lt"/>
              </a:rPr>
              <a:t/>
            </a:r>
            <a:br>
              <a:rPr lang="ru-RU" sz="18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B10FA6D-74B9-455B-8390-633C3130A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68456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е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74575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772816"/>
            <a:ext cx="7128792" cy="489654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indent="450000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знаковых мест  для посещения туристами в Горках является </a:t>
            </a:r>
            <a:r>
              <a:rPr lang="ru-RU" sz="2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 многофункциональный комплекс «</a:t>
            </a:r>
            <a:r>
              <a:rPr lang="ru-RU" sz="2000" b="1" i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Ледовая арена</a:t>
            </a:r>
            <a:r>
              <a:rPr lang="ru-RU" sz="2000" b="1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находящаяся в оперативном управлении ГУСУ «Горецкая ДЮСШ», который включает в себя ледовое поле, зал для игровых видов спорта, тренажерный зал, зал для фитнеса, сауну, открытые теннисные корты, мини-футбольная площадка с искусственным покрытием.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детско-юношеской спортивной школы, насчитывающей в настоящее время 6 отделений по видам спорта, начинается более 50 лет назад и связана, прежде всего, с развитием конного спорта в нашем регионе.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  этого вида спорта в Могилевской области  начинается в 1960 году, когда на окраине города Горки, по инициативе заведующего кафедрой коневодства Белорусской сельскохозяйственной Академии Зуйкова Л.Х. открылась конноспортивная школа.</a:t>
            </a:r>
            <a:b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1978 году она была преобразована в Могилевскую областную ДЮСШ конного спорта и современного пятиборья, а в 1992 году передана на баланс Горецкого райисполкома. На тот период времени это была единственная специализированная спортивная организация в городе, имеющая свою материально-техническую базу. С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портсмены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школы </a:t>
            </a:r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достигают высокие результаты: более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 кандидатов в мастера спорта, 12 мастеров спорта , 1 Мастер спорта международного класса по двум олимпийским видам программы конного спорта – преодолению препятствий и троеборью.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3900" b="1" dirty="0" smtClean="0"/>
              <a:t>Автобусно-пешеходный маршрут «Горки спортивные»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363272" cy="18002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8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3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Маршрут следования</a:t>
            </a:r>
            <a:r>
              <a:rPr lang="ru-RU" sz="3800" dirty="0" smtClean="0"/>
              <a:t>: спортивный комплекс УО БГСХА – стадион ГУСУ «Горецкая ДЮСШ» – спортивный комплекс Ледовая арена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2324D43-471F-40FE-B288-133A407658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1826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rki_1" id="4" name="Рисунок 3">
            <a:extLst>
              <a:ext uri="{FF2B5EF4-FFF2-40B4-BE49-F238E27FC236}">
                <a16:creationId xmlns:a16="http://schemas.microsoft.com/office/drawing/2014/main" xmlns="" id="{86104489-D3C9-4961-97AF-C5A0B131819A}"/>
              </a:ext>
            </a:extLst>
          </p:cNvPr>
          <p:cNvPicPr>
            <a:picLocks noChangeAspect="1" noGrp="1"/>
          </p:cNvPicPr>
          <p:nvPr isPhoto="1"/>
        </p:nvPicPr>
        <p:blipFill rotWithShape="1">
          <a:blip cstate="print" r:embed="rId2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5" r="18"/>
          <a:stretch/>
        </p:blipFill>
        <p:spPr>
          <a:xfrm>
            <a:off x="-396552" y="-171400"/>
            <a:ext cx="9540552" cy="73063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188640"/>
            <a:ext cx="4968552" cy="360098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b="1" dirty="0" lang="ru-RU" smtClean="0" sz="200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Горецкий район </a:t>
            </a:r>
            <a:r>
              <a:rPr b="1" dirty="0" lang="ru-RU" smtClean="0" sz="19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расположен на северо-востоке Могилевской области  в верховьях рек </a:t>
            </a:r>
            <a:r>
              <a:rPr b="1" dirty="0" err="1" lang="ru-RU" smtClean="0" sz="19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Прони</a:t>
            </a:r>
            <a:r>
              <a:rPr b="1" dirty="0" lang="ru-RU" smtClean="0" sz="19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 и Бася.</a:t>
            </a:r>
          </a:p>
          <a:p>
            <a:pPr algn="ctr"/>
            <a:endParaRPr b="1" dirty="0" lang="ru-RU" smtClean="0" sz="1900">
              <a:solidFill>
                <a:schemeClr val="tx2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b="1" dirty="0" lang="ru-RU" smtClean="0" sz="19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Версия происхождения названия города доподлинно неизвестна. По одному из мнений оно прижилось по ассоциации с пятью холмами-горками, на которых стоит город, раньше он назывался Горы-Горки.</a:t>
            </a:r>
          </a:p>
          <a:p>
            <a:pPr algn="ctr"/>
            <a:endParaRPr b="1" dirty="0" lang="ru-RU" smtClean="0" sz="1900">
              <a:solidFill>
                <a:schemeClr val="tx2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  <a:p>
            <a:pPr algn="ctr"/>
            <a:r>
              <a:rPr b="1" dirty="0" lang="ru-RU" smtClean="0" sz="1900">
                <a:solidFill>
                  <a:schemeClr val="tx2">
                    <a:lumMod val="50000"/>
                  </a:schemeClr>
                </a:solidFill>
                <a:latin charset="0" pitchFamily="18" typeface="Times New Roman"/>
                <a:cs charset="0" pitchFamily="18" typeface="Times New Roman"/>
              </a:rPr>
              <a:t>Первое упоминание о Горках датируется 1544 годом.</a:t>
            </a:r>
            <a:endParaRPr b="1" dirty="0" lang="ru-RU" sz="1900">
              <a:solidFill>
                <a:schemeClr val="tx2">
                  <a:lumMod val="50000"/>
                </a:schemeClr>
              </a:solidFill>
              <a:latin charset="0" pitchFamily="18" typeface="Times New Roman"/>
              <a:cs charset="0" pitchFamily="18" typeface="Times New Roman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1811AD-44EF-414C-8F2C-A7C04AC37826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" r="24"/>
          <a:stretch/>
        </p:blipFill>
        <p:spPr>
          <a:xfrm>
            <a:off x="0" y="0"/>
            <a:ext cx="63722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645A0E8-B149-49A2-AA04-12D37A047330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"/>
          <a:stretch/>
        </p:blipFill>
        <p:spPr>
          <a:xfrm>
            <a:off x="6372200" y="188640"/>
            <a:ext cx="2771800" cy="1982988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305A3642-1D0B-4C8A-9CC0-DCC718378BF5}"/>
              </a:ext>
            </a:extLst>
          </p:cNvPr>
          <p:cNvSpPr/>
          <p:nvPr/>
        </p:nvSpPr>
        <p:spPr>
          <a:xfrm>
            <a:off x="6372200" y="2420888"/>
            <a:ext cx="2771800" cy="1944216"/>
          </a:xfrm>
          <a:prstGeom prst="rect">
            <a:avLst/>
          </a:prstGeom>
          <a:blipFill>
            <a:blip cstate="print" r:embed="rId4"/>
            <a:stretch>
              <a:fillRect l="-5826" r="-4962"/>
            </a:stretch>
          </a:blipFill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EF2CFD-2264-4045-9FBA-6A0C35C24D3B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" r="114"/>
          <a:stretch/>
        </p:blipFill>
        <p:spPr>
          <a:xfrm>
            <a:off x="6372200" y="4725144"/>
            <a:ext cx="2771800" cy="1944216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8640"/>
            <a:ext cx="60841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lvl="0"/>
            <a:r>
              <a:rPr b="1" dirty="0" lang="ru-RU" smtClean="0" sz="2500">
                <a:solidFill>
                  <a:srgbClr val="A42700"/>
                </a:solidFill>
                <a:latin typeface="Rodeo 95"/>
              </a:rPr>
              <a:t>Спортивный комплекс БГСХА с бассейном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F3FC70-156E-4651-80E9-27D294DE1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500" b="1" dirty="0" smtClean="0">
                <a:solidFill>
                  <a:srgbClr val="A42700"/>
                </a:solidFill>
                <a:latin typeface="Rodeo 95"/>
              </a:rPr>
              <a:t>Стадион ГУСУ «Горецкая ДЮСШ»</a:t>
            </a:r>
            <a:endParaRPr lang="en-US" sz="2500" b="1" dirty="0" smtClean="0">
              <a:solidFill>
                <a:srgbClr val="A42700"/>
              </a:solidFill>
              <a:latin typeface="Rodeo 95"/>
            </a:endParaRPr>
          </a:p>
          <a:p>
            <a:pPr lvl="0" algn="ctr"/>
            <a:r>
              <a:rPr lang="en-US" b="1" dirty="0" smtClean="0">
                <a:solidFill>
                  <a:srgbClr val="A42700"/>
                </a:solidFill>
                <a:latin typeface="Rodeo 95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EA80AD-4027-4AEE-BE1B-F60BB18F881F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4351547"/>
          </a:xfrm>
          <a:prstGeom prst="rect">
            <a:avLst/>
          </a:prstGeom>
        </p:spPr>
      </p:pic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28897DC0-9C3E-4ABD-8824-83A952B56EE9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509120"/>
            <a:ext cx="2597727" cy="2088231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05B074-1DCF-4502-984C-CA7B09BA4A4E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4509120"/>
            <a:ext cx="2672971" cy="2034097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870E06-624F-4D4E-98BD-3E89BBB2E243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" r="-2133"/>
          <a:stretch/>
        </p:blipFill>
        <p:spPr>
          <a:xfrm>
            <a:off x="6228184" y="4509120"/>
            <a:ext cx="2733674" cy="2034097"/>
          </a:xfrm>
          <a:prstGeom prst="rect">
            <a:avLst/>
          </a:prstGeom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8024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vl="0"/>
            <a:r>
              <a:rPr b="1" dirty="0" lang="ru-RU" smtClean="0">
                <a:solidFill>
                  <a:srgbClr val="C00000"/>
                </a:solidFill>
                <a:latin typeface="Rodeo 95"/>
              </a:rPr>
              <a:t>Отделение конного спорта </a:t>
            </a:r>
          </a:p>
          <a:p>
            <a:pPr algn="ctr" lvl="0"/>
            <a:r>
              <a:rPr b="1" dirty="0" lang="ru-RU" smtClean="0">
                <a:solidFill>
                  <a:srgbClr val="C00000"/>
                </a:solidFill>
                <a:latin typeface="Rodeo 95"/>
              </a:rPr>
              <a:t>ГУСУ «Горецкая детско-юношеская спортивная школа»</a:t>
            </a:r>
            <a:endParaRPr b="1" dirty="0" lang="en-US">
              <a:solidFill>
                <a:srgbClr val="C000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500" b="1" dirty="0" smtClean="0">
                <a:cs typeface="Aharoni" pitchFamily="2" charset="-79"/>
              </a:rPr>
              <a:t>Маршруты по развитию инклюзивного туризма в Горецком районе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33843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0" algn="just">
              <a:buAutoNum type="arabicPeriod"/>
            </a:pPr>
            <a:r>
              <a:rPr lang="ru-RU" sz="2000" dirty="0" smtClean="0">
                <a:cs typeface="Aharoni" pitchFamily="2" charset="-79"/>
              </a:rPr>
              <a:t>     Станция «Погодино» – Ледовая Арена – Кинотеатр «</a:t>
            </a:r>
            <a:r>
              <a:rPr lang="ru-RU" sz="2000" dirty="0" err="1" smtClean="0">
                <a:cs typeface="Aharoni" pitchFamily="2" charset="-79"/>
              </a:rPr>
              <a:t>Крыница</a:t>
            </a:r>
            <a:r>
              <a:rPr lang="ru-RU" sz="2000" dirty="0" smtClean="0">
                <a:cs typeface="Aharoni" pitchFamily="2" charset="-79"/>
              </a:rPr>
              <a:t>».</a:t>
            </a:r>
          </a:p>
          <a:p>
            <a:pPr marL="457200" indent="0" algn="just">
              <a:buNone/>
            </a:pPr>
            <a:r>
              <a:rPr lang="ru-RU" sz="2000" dirty="0" smtClean="0">
                <a:cs typeface="Aharoni" pitchFamily="2" charset="-79"/>
              </a:rPr>
              <a:t>2. Автовокзал – ГУК «Горецкий районный историко-этнографический музей» – Детский парк – Автовокзал.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       3</a:t>
            </a:r>
            <a:r>
              <a:rPr lang="ru-RU" sz="2000" dirty="0" smtClean="0">
                <a:cs typeface="Aharoni" pitchFamily="2" charset="-79"/>
              </a:rPr>
              <a:t>.  Ботанический сад – Молодёжный культурно-развлекательный центр «Амфитеатр».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cs typeface="Aharoni" pitchFamily="2" charset="-79"/>
              </a:rPr>
              <a:t>        4.    Горецкий РЦСОН – Отделение конного спорта.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cs typeface="Aharoni" pitchFamily="2" charset="-79"/>
              </a:rPr>
              <a:t>        5. Станция «Погодино» – Музей советско-польского боевого содружества.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cs typeface="Aharoni" pitchFamily="2" charset="-79"/>
              </a:rPr>
              <a:t>        6.    Автовокзал» – Музей советско-польского боевого содружества.</a:t>
            </a:r>
          </a:p>
          <a:p>
            <a:pPr marL="457200" indent="-457200">
              <a:buAutoNum type="arabicPeriod"/>
            </a:pPr>
            <a:endParaRPr lang="ru-RU" sz="2000" dirty="0" smtClean="0">
              <a:cs typeface="Aharoni" pitchFamily="2" charset="-79"/>
            </a:endParaRPr>
          </a:p>
          <a:p>
            <a:pPr marL="457200" indent="-457200">
              <a:buAutoNum type="arabicPeriod"/>
            </a:pPr>
            <a:endParaRPr lang="ru-RU" sz="2000" dirty="0" smtClean="0"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2E3E9E-F839-4E5C-B99F-39178351B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48476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20072" y="188640"/>
            <a:ext cx="3923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b="1" dirty="0" smtClean="0">
                <a:solidFill>
                  <a:srgbClr val="A42700"/>
                </a:solidFill>
                <a:latin typeface="Rodeo 95"/>
              </a:rPr>
              <a:t>Железнодорожная станция  «Погодино</a:t>
            </a:r>
            <a:r>
              <a:rPr lang="ru-RU" b="1" dirty="0" smtClean="0">
                <a:solidFill>
                  <a:srgbClr val="A42700"/>
                </a:solidFill>
                <a:latin typeface="Rodeo 95"/>
              </a:rPr>
              <a:t>»</a:t>
            </a:r>
            <a:r>
              <a:rPr lang="en-US" b="1" dirty="0" smtClean="0">
                <a:solidFill>
                  <a:srgbClr val="A42700"/>
                </a:solidFill>
                <a:latin typeface="Rodeo 95"/>
              </a:rPr>
              <a:t> </a:t>
            </a:r>
            <a:endParaRPr lang="en-US" b="1" dirty="0">
              <a:solidFill>
                <a:srgbClr val="A427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E763440-742B-46CC-AC91-993C865F40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0"/>
            <a:ext cx="979308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35147E-648B-44CB-B801-AFC0A2E933AB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" t="151"/>
          <a:stretch/>
        </p:blipFill>
        <p:spPr>
          <a:xfrm>
            <a:off x="0" y="0"/>
            <a:ext cx="9144000" cy="2924944"/>
          </a:xfrm>
          <a:prstGeom prst="rect">
            <a:avLst/>
          </a:prstGeom>
        </p:spPr>
      </p:pic>
      <p:pic>
        <p:nvPicPr>
          <p:cNvPr id="5" name="Содержимое 4">
            <a:extLst>
              <a:ext uri="{FF2B5EF4-FFF2-40B4-BE49-F238E27FC236}">
                <a16:creationId xmlns:a16="http://schemas.microsoft.com/office/drawing/2014/main" xmlns="" id="{719EC41F-F2F2-4CCE-AE68-69A19BACDA2A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24944"/>
            <a:ext cx="9144000" cy="393305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37444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ru-RU" smtClean="0" sz="2200">
                <a:solidFill>
                  <a:srgbClr val="A42700"/>
                </a:solidFill>
                <a:latin typeface="Rodeo 95"/>
              </a:rPr>
              <a:t>Автовокзал «Горки»</a:t>
            </a:r>
            <a:r>
              <a:rPr b="1" dirty="0" lang="en-US" smtClean="0" sz="2200">
                <a:solidFill>
                  <a:srgbClr val="A42700"/>
                </a:solidFill>
                <a:latin typeface="Rodeo 95"/>
              </a:rPr>
              <a:t> </a:t>
            </a:r>
            <a:endParaRPr dirty="0" lang="ru-RU" sz="2200"/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DB821DD-3E0E-4128-AD1C-726EE210B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288032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900" b="1" dirty="0" smtClean="0">
                <a:solidFill>
                  <a:srgbClr val="A42700"/>
                </a:solidFill>
                <a:latin typeface="Rodeo 95"/>
              </a:rPr>
              <a:t>Детский парк</a:t>
            </a:r>
            <a:endParaRPr lang="en-US" sz="2900" b="1" dirty="0">
              <a:solidFill>
                <a:srgbClr val="A427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1354003701_22_dendropark" id="2" name="Рисунок 1"/>
          <p:cNvPicPr>
            <a:picLocks noChangeAspect="1" noGrp="1"/>
          </p:cNvPicPr>
          <p:nvPr isPhoto="1"/>
        </p:nvPicPr>
        <p:blipFill rotWithShape="1">
          <a:blip cstate="print" r:embed="rId3">
            <a:lum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"/>
          <a:stretch/>
        </p:blipFill>
        <p:spPr>
          <a:xfrm>
            <a:off x="0" y="0"/>
            <a:ext cx="615076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03C5F0-C78B-427F-BB59-C7929E6A87EF}"/>
              </a:ext>
            </a:extLst>
          </p:cNvPr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15076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CC23FD-FE83-4A80-A70E-E9435F906748}"/>
              </a:ext>
            </a:extLst>
          </p:cNvPr>
          <p:cNvSpPr txBox="1"/>
          <p:nvPr/>
        </p:nvSpPr>
        <p:spPr>
          <a:xfrm>
            <a:off x="43556" y="97655"/>
            <a:ext cx="4024388" cy="1015663"/>
          </a:xfrm>
          <a:prstGeom prst="rect">
            <a:avLst/>
          </a:prstGeom>
          <a:noFill/>
          <a:effectLst>
            <a:softEdge rad="127000"/>
          </a:effectLst>
        </p:spPr>
        <p:txBody>
          <a:bodyPr rtlCol="0" wrap="square">
            <a:spAutoFit/>
          </a:bodyPr>
          <a:lstStyle/>
          <a:p>
            <a:pPr>
              <a:lnSpc>
                <a:spcPts val="2400"/>
              </a:lnSpc>
            </a:pPr>
            <a:r>
              <a:rPr b="1" dirty="0" lang="ru-RU" sz="2400">
                <a:solidFill>
                  <a:srgbClr val="FF0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charset="0" pitchFamily="18" typeface="Bookman Old Style"/>
              </a:rPr>
              <a:t>Ботанический сад  и дендрологический парк</a:t>
            </a:r>
            <a:r>
              <a:rPr b="1" dirty="0" lang="en-US" sz="2400">
                <a:solidFill>
                  <a:srgbClr val="FF0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charset="0" pitchFamily="18" typeface="Bookman Old Style"/>
              </a:rPr>
              <a:t> </a:t>
            </a:r>
          </a:p>
        </p:txBody>
      </p:sp>
      <p:pic>
        <p:nvPicPr>
          <p:cNvPr descr="D:\Идеология\Регионы Беларуси\ФОТО ДЛЯ ЭНЦИКЛОПЕДИИ\БОТАНИЧЕСКИЙ САД АКАДЕМИИ И ДЕНДРОПАРК\IMG_3857.jpg" id="12290" name="Picture 2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9927" y="97654"/>
            <a:ext cx="2513466" cy="2234192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Идеология\Регионы Беларуси\ФОТО ДЛЯ ЭНЦИКЛОПЕДИИ\БОТАНИЧЕСКИЙ САД АКАДЕМИИ И ДЕНДРОПАРК\Горки. Фрагмент экспозиции в дендрарии.jpg" id="12291" name="Picture 3"/>
          <p:cNvPicPr>
            <a:picLocks noChangeArrowheads="1"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" t="81"/>
          <a:stretch/>
        </p:blipFill>
        <p:spPr bwMode="auto">
          <a:xfrm>
            <a:off x="6409927" y="4792714"/>
            <a:ext cx="2513465" cy="1970689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Идеология\Регионы Беларуси\ФОТО ДЛЯ ЭНЦИКЛОПЕДИИ\БОТАНИЧЕСКИЙ САД АКАДЕМИИ И ДЕНДРОПАРК\Горки. Экспозиция Хвойный сад в ботаническом саду. Фото Н. Масленкин.jpg" id="12293" name="Picture 5"/>
          <p:cNvPicPr>
            <a:picLocks noChangeArrowheads="1"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8"/>
          <a:stretch/>
        </p:blipFill>
        <p:spPr bwMode="auto">
          <a:xfrm>
            <a:off x="6409926" y="2524072"/>
            <a:ext cx="2513466" cy="204793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7705537"/>
      </p:ext>
    </p:extLst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B758A40-49C6-49B3-A870-7DFBF8F1B9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CC23FD-FE83-4A80-A70E-E9435F906748}"/>
              </a:ext>
            </a:extLst>
          </p:cNvPr>
          <p:cNvSpPr txBox="1"/>
          <p:nvPr/>
        </p:nvSpPr>
        <p:spPr>
          <a:xfrm>
            <a:off x="125666" y="83447"/>
            <a:ext cx="43743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500" b="1" dirty="0">
                <a:solidFill>
                  <a:srgbClr val="A42700"/>
                </a:solidFill>
                <a:latin typeface="Rodeo 95"/>
              </a:rPr>
              <a:t>Молодежный культурно-развлекательный центр с </a:t>
            </a:r>
            <a:r>
              <a:rPr lang="ru-RU" sz="2500" b="1" dirty="0" smtClean="0">
                <a:solidFill>
                  <a:srgbClr val="A42700"/>
                </a:solidFill>
                <a:latin typeface="Rodeo 95"/>
              </a:rPr>
              <a:t>амфитеатром</a:t>
            </a:r>
            <a:endParaRPr lang="en-US" sz="2500" b="1" dirty="0">
              <a:solidFill>
                <a:srgbClr val="A42700"/>
              </a:solidFill>
              <a:latin typeface="Rodeo 95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2504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деология\Культурная столица 2020\2 с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3145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60432" cy="16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300" b="1" dirty="0" smtClean="0">
                <a:cs typeface="Aharoni" pitchFamily="2" charset="-79"/>
              </a:rPr>
              <a:t/>
            </a:r>
            <a:br>
              <a:rPr lang="ru-RU" sz="3300" b="1" dirty="0" smtClean="0">
                <a:cs typeface="Aharoni" pitchFamily="2" charset="-79"/>
              </a:rPr>
            </a:br>
            <a:r>
              <a:rPr lang="ru-RU" sz="2800" b="1" dirty="0" smtClean="0">
                <a:cs typeface="Aharoni" pitchFamily="2" charset="-79"/>
              </a:rPr>
              <a:t>Автобусно-пешеходный маршрут "Учреждение образования «Белорусская государственная сельскохозяйственная академия» - кузница кадров для села и аграрной науки»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712968" cy="1440160"/>
          </a:xfr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7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Маршрут следования</a:t>
            </a:r>
            <a:r>
              <a:rPr lang="ru-RU" sz="2700" b="1" dirty="0" smtClean="0"/>
              <a:t>: Рыбоводный индустриальный комплекс – Школа-ферма РУП «Учхоз БГСХА» – учебные корпуса УО </a:t>
            </a:r>
            <a:r>
              <a:rPr lang="ru-RU" sz="2700" dirty="0" smtClean="0"/>
              <a:t>БГСХА.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3D4219-7D46-41F9-8F6D-118D6E42B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53285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 smtClean="0">
                <a:solidFill>
                  <a:srgbClr val="A42700"/>
                </a:solidFill>
                <a:latin typeface="Rodeo 95"/>
              </a:rPr>
              <a:t>Индустриальный комплекс по </a:t>
            </a:r>
          </a:p>
          <a:p>
            <a:pPr lvl="0"/>
            <a:r>
              <a:rPr lang="ru-RU" sz="2500" b="1" dirty="0" smtClean="0">
                <a:solidFill>
                  <a:srgbClr val="A42700"/>
                </a:solidFill>
                <a:latin typeface="Rodeo 95"/>
              </a:rPr>
              <a:t>разведению ценных пород рыб</a:t>
            </a:r>
            <a:endParaRPr lang="en-US" sz="2500" b="1" dirty="0">
              <a:solidFill>
                <a:srgbClr val="A427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0A1BA9-054D-4EDF-9537-B716F655293B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23"/>
          <a:stretch/>
        </p:blipFill>
        <p:spPr>
          <a:xfrm>
            <a:off x="1" y="-315416"/>
            <a:ext cx="9144000" cy="48245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EEE05DE-4AC6-4B2D-AA76-3EAFB00CF7FC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73016"/>
            <a:ext cx="9144000" cy="328498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45570BD-9951-4783-833B-8FD2F550B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46854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188640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A42700"/>
                </a:solidFill>
                <a:latin typeface="Rodeo 95"/>
              </a:rPr>
              <a:t>Учреждение образования «Белорусская государственная сельскохозяйственная академия»</a:t>
            </a:r>
            <a:endParaRPr lang="en-US" b="1" dirty="0">
              <a:solidFill>
                <a:srgbClr val="A427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500" b="1" dirty="0" smtClean="0"/>
              <a:t>Пешеходный маршрут "Историко-культурная ценность - комплекс «Белорусская государственная сельскохозяйственная академия»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b="1" i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b="1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</a:t>
            </a:r>
            <a:r>
              <a:rPr lang="ru-RU" dirty="0" smtClean="0"/>
              <a:t>: учебный корпус №4 – административный корпус. Левый флигель – библиотека БГСХА – ботанический сад – учебный корпус №8 – учебный корпус №3 – «Профессорский дом» - учебный корпус №1 – общежитие №1 – дворец культуры УО БГСХА.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179512" y="476672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dirty="0" lang="ru-RU" smtClean="0"/>
              <a:t>Административный корпус</a:t>
            </a:r>
            <a:endParaRPr dirty="0" lang="ru-RU"/>
          </a:p>
        </p:txBody>
      </p:sp>
      <p:pic>
        <p:nvPicPr>
          <p:cNvPr descr="horki_63.jpg" id="7" name="Содержимое 6"/>
          <p:cNvPicPr>
            <a:picLocks noChangeAspect="1" noGrp="1"/>
          </p:cNvPicPr>
          <p:nvPr>
            <p:ph idx="2" sz="half"/>
          </p:nvPr>
        </p:nvPicPr>
        <p:blipFill>
          <a:blip cstate="print" r:embed="rId2"/>
          <a:srcRect b="149" r="100"/>
          <a:stretch>
            <a:fillRect/>
          </a:stretch>
        </p:blipFill>
        <p:spPr>
          <a:xfrm>
            <a:off x="0" y="1196752"/>
            <a:ext cx="4499992" cy="5832648"/>
          </a:xfrm>
        </p:spPr>
      </p:pic>
      <p:sp>
        <p:nvSpPr>
          <p:cNvPr id="5" name="Текст 4"/>
          <p:cNvSpPr>
            <a:spLocks noGrp="1"/>
          </p:cNvSpPr>
          <p:nvPr>
            <p:ph idx="3" sz="quarter" type="body"/>
          </p:nvPr>
        </p:nvSpPr>
        <p:spPr>
          <a:xfrm>
            <a:off x="4932040" y="476672"/>
            <a:ext cx="4211960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dirty="0" lang="ru-RU" smtClean="0"/>
              <a:t>Учебный корпус № 8 УО БГСХА</a:t>
            </a:r>
            <a:endParaRPr dirty="0" lang="ru-RU"/>
          </a:p>
        </p:txBody>
      </p:sp>
      <p:pic>
        <p:nvPicPr>
          <p:cNvPr descr="gorki-akademia_8.jpg" id="8" name="Содержимое 7"/>
          <p:cNvPicPr>
            <a:picLocks noChangeAspect="1" noGrp="1"/>
          </p:cNvPicPr>
          <p:nvPr>
            <p:ph idx="4" sz="quarter"/>
          </p:nvPr>
        </p:nvPicPr>
        <p:blipFill>
          <a:blip cstate="print" r:embed="rId3"/>
          <a:srcRect b="52"/>
          <a:stretch>
            <a:fillRect/>
          </a:stretch>
        </p:blipFill>
        <p:spPr>
          <a:xfrm>
            <a:off x="4427983" y="1196752"/>
            <a:ext cx="4716017" cy="5832648"/>
          </a:xfr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0" y="188640"/>
            <a:ext cx="4040188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dirty="0" lang="ru-RU" smtClean="0"/>
              <a:t>Дворец культуры БГСХА</a:t>
            </a:r>
            <a:endParaRPr dirty="0" lang="ru-RU"/>
          </a:p>
        </p:txBody>
      </p:sp>
      <p:sp>
        <p:nvSpPr>
          <p:cNvPr id="5" name="Текст 4"/>
          <p:cNvSpPr>
            <a:spLocks noGrp="1"/>
          </p:cNvSpPr>
          <p:nvPr>
            <p:ph idx="3" sz="quarter" type="body"/>
          </p:nvPr>
        </p:nvSpPr>
        <p:spPr>
          <a:xfrm>
            <a:off x="4860032" y="188640"/>
            <a:ext cx="4041775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dirty="0" lang="ru-RU" smtClean="0"/>
              <a:t>Профессорский дом</a:t>
            </a:r>
            <a:endParaRPr dirty="0" lang="ru-RU"/>
          </a:p>
        </p:txBody>
      </p:sp>
      <p:pic>
        <p:nvPicPr>
          <p:cNvPr descr="gorki-akademia_6.jpg" id="8" name="Содержимое 7"/>
          <p:cNvPicPr>
            <a:picLocks noChangeAspect="1" noGrp="1"/>
          </p:cNvPicPr>
          <p:nvPr>
            <p:ph idx="4" sz="quarter"/>
          </p:nvPr>
        </p:nvPicPr>
        <p:blipFill>
          <a:blip cstate="print" r:embed="rId2"/>
          <a:srcRect b="43"/>
          <a:stretch>
            <a:fillRect/>
          </a:stretch>
        </p:blipFill>
        <p:spPr>
          <a:xfrm>
            <a:off x="4645025" y="908720"/>
            <a:ext cx="4498975" cy="5949280"/>
          </a:xfrm>
        </p:spPr>
      </p:pic>
      <p:pic>
        <p:nvPicPr>
          <p:cNvPr descr="https://avatars.mds.yandex.net/get-altay/2761244/2a00000171308fcaabb362b2b45dc9de75c5/XXXL" id="15362" name="Picture 2"/>
          <p:cNvPicPr>
            <a:picLocks noChangeArrowheads="1" noChangeAspect="1" noGrp="1"/>
          </p:cNvPicPr>
          <p:nvPr>
            <p:ph idx="2" sz="half"/>
          </p:nvPr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908720"/>
            <a:ext cx="4572000" cy="59492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 type="body"/>
          </p:nvPr>
        </p:nvSpPr>
        <p:spPr>
          <a:xfrm>
            <a:off x="0" y="188640"/>
            <a:ext cx="4139952" cy="6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dirty="0" lang="ru-RU" smtClean="0"/>
              <a:t>Библиотека УО БГСХА</a:t>
            </a:r>
            <a:endParaRPr dirty="0" lang="ru-RU"/>
          </a:p>
        </p:txBody>
      </p:sp>
      <p:pic>
        <p:nvPicPr>
          <p:cNvPr descr="img_1712.jpg" id="7" name="Содержимое 6"/>
          <p:cNvPicPr>
            <a:picLocks noChangeAspect="1" noGrp="1"/>
          </p:cNvPicPr>
          <p:nvPr>
            <p:ph idx="2" sz="half"/>
          </p:nvPr>
        </p:nvPicPr>
        <p:blipFill>
          <a:blip cstate="print" r:embed="rId2"/>
          <a:srcRect b="152" r="45"/>
          <a:stretch>
            <a:fillRect/>
          </a:stretch>
        </p:blipFill>
        <p:spPr>
          <a:xfrm>
            <a:off x="0" y="1268760"/>
            <a:ext cx="4499992" cy="5589240"/>
          </a:xfrm>
        </p:spPr>
      </p:pic>
      <p:sp>
        <p:nvSpPr>
          <p:cNvPr id="5" name="Текст 4"/>
          <p:cNvSpPr>
            <a:spLocks noGrp="1"/>
          </p:cNvSpPr>
          <p:nvPr>
            <p:ph idx="3" sz="quarter" type="body"/>
          </p:nvPr>
        </p:nvSpPr>
        <p:spPr>
          <a:xfrm>
            <a:off x="4572000" y="188640"/>
            <a:ext cx="4392488" cy="72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dirty="0" lang="ru-RU" smtClean="0"/>
              <a:t>Учебный корпус № 1 УО БГСХА</a:t>
            </a:r>
            <a:endParaRPr dirty="0" lang="ru-RU"/>
          </a:p>
        </p:txBody>
      </p:sp>
      <p:pic>
        <p:nvPicPr>
          <p:cNvPr descr="01.jpg" id="10" name="Содержимое 9"/>
          <p:cNvPicPr>
            <a:picLocks noChangeAspect="1" noGrp="1"/>
          </p:cNvPicPr>
          <p:nvPr>
            <p:ph idx="4" sz="quarter"/>
          </p:nvPr>
        </p:nvPicPr>
        <p:blipFill>
          <a:blip cstate="print" r:embed="rId3"/>
          <a:srcRect b="120" l="-3354" r="105"/>
          <a:stretch>
            <a:fillRect/>
          </a:stretch>
        </p:blipFill>
        <p:spPr>
          <a:xfrm>
            <a:off x="4355976" y="1268760"/>
            <a:ext cx="4788024" cy="5589240"/>
          </a:xfr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300" b="1" dirty="0" smtClean="0">
                <a:cs typeface="Aharoni" pitchFamily="2" charset="-79"/>
              </a:rPr>
              <a:t/>
            </a:r>
            <a:br>
              <a:rPr lang="ru-RU" sz="3300" b="1" dirty="0" smtClean="0">
                <a:cs typeface="Aharoni" pitchFamily="2" charset="-79"/>
              </a:rPr>
            </a:br>
            <a:r>
              <a:rPr lang="ru-RU" sz="3300" b="1" dirty="0" smtClean="0">
                <a:cs typeface="Aharoni" pitchFamily="2" charset="-79"/>
              </a:rPr>
              <a:t>Автобусно-пешеходный маршрут "</a:t>
            </a:r>
            <a:r>
              <a:rPr lang="ru-RU" sz="3300" b="1" dirty="0" err="1" smtClean="0">
                <a:cs typeface="Aharoni" pitchFamily="2" charset="-79"/>
              </a:rPr>
              <a:t>Дожиночные</a:t>
            </a:r>
            <a:r>
              <a:rPr lang="ru-RU" sz="3300" b="1" dirty="0" smtClean="0">
                <a:cs typeface="Aharoni" pitchFamily="2" charset="-79"/>
              </a:rPr>
              <a:t> объекты в действии»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</a:t>
            </a:r>
            <a:r>
              <a:rPr lang="ru-RU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dirty="0" smtClean="0"/>
              <a:t>железнодорожная станция «Погодино» – с/к Ледовая арена – площадь «Центральная» – кинотеатр «</a:t>
            </a:r>
            <a:r>
              <a:rPr lang="ru-RU" dirty="0" err="1" smtClean="0"/>
              <a:t>Крыница</a:t>
            </a:r>
            <a:r>
              <a:rPr lang="ru-RU" dirty="0" smtClean="0"/>
              <a:t>» – историко-этнографический музей - стоматологическая поликлиника – ГУО «Средняя школа №2 г. Горки» – амфитеатр – рыбоводный индустриальный комплекс – школа-ферма РУП «Учхоз БГСХА».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>
            <a:extLst>
              <a:ext uri="{FF2B5EF4-FFF2-40B4-BE49-F238E27FC236}">
                <a16:creationId xmlns="" xmlns:a16="http://schemas.microsoft.com/office/drawing/2014/main" id="{2461448B-4740-4176-9F54-105F78541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188640"/>
            <a:ext cx="3600400" cy="43088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200" b="1" dirty="0" smtClean="0">
                <a:solidFill>
                  <a:srgbClr val="A42700"/>
                </a:solidFill>
                <a:latin typeface="Rodeo 95"/>
              </a:rPr>
              <a:t>Площадь Центральная</a:t>
            </a:r>
            <a:endParaRPr lang="en-US" sz="2200" b="1" dirty="0">
              <a:solidFill>
                <a:srgbClr val="A427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rimamedia.gcdn.co/f/big/1016/1015225.jpg" id="102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5"/>
          <a:stretch/>
        </p:blipFill>
        <p:spPr bwMode="auto">
          <a:xfrm>
            <a:off x="0" y="-8931"/>
            <a:ext cx="9153284" cy="686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CC23FD-FE83-4A80-A70E-E9435F906748}"/>
              </a:ext>
            </a:extLst>
          </p:cNvPr>
          <p:cNvSpPr txBox="1"/>
          <p:nvPr/>
        </p:nvSpPr>
        <p:spPr>
          <a:xfrm>
            <a:off x="2267744" y="0"/>
            <a:ext cx="4176301" cy="120032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127000"/>
          </a:effectLst>
        </p:spPr>
        <p:txBody>
          <a:bodyPr rtlCol="0" wrap="square">
            <a:spAutoFit/>
          </a:bodyPr>
          <a:lstStyle/>
          <a:p>
            <a:pPr lvl="0"/>
            <a:endParaRPr b="1" dirty="0" lang="ru-RU" smtClean="0" sz="2400">
              <a:solidFill>
                <a:srgbClr val="005000"/>
              </a:solidFill>
              <a:effectLst>
                <a:glow rad="190500">
                  <a:schemeClr val="tx1">
                    <a:alpha val="51000"/>
                  </a:schemeClr>
                </a:glow>
              </a:effectLst>
              <a:latin charset="0" pitchFamily="18" typeface="Bookman Old Style"/>
            </a:endParaRPr>
          </a:p>
          <a:p>
            <a:pPr lvl="0"/>
            <a:r>
              <a:rPr b="1" dirty="0" lang="ru-RU" smtClean="0" sz="2400">
                <a:solidFill>
                  <a:srgbClr val="005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charset="0" pitchFamily="18" typeface="Bookman Old Style"/>
              </a:rPr>
              <a:t>Горы-Горецкая земледельческая школа</a:t>
            </a:r>
            <a:endParaRPr b="1" dirty="0" lang="en-US" sz="2400">
              <a:solidFill>
                <a:srgbClr val="005000"/>
              </a:solidFill>
              <a:effectLst>
                <a:glow rad="190500">
                  <a:schemeClr val="tx1">
                    <a:alpha val="51000"/>
                  </a:schemeClr>
                </a:glow>
              </a:effectLst>
              <a:latin charset="0" pitchFamily="18"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640115"/>
      </p:ext>
    </p:extLst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cs typeface="Aharoni" pitchFamily="2" charset="-79"/>
              </a:rPr>
              <a:t>Автобусный маршрут "По местам боевого содружества»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</a:t>
            </a:r>
            <a:r>
              <a:rPr lang="ru-RU" dirty="0" smtClean="0"/>
              <a:t>: г.Горки площадь «Центральная» – </a:t>
            </a:r>
            <a:r>
              <a:rPr lang="ru-RU" dirty="0" err="1" smtClean="0"/>
              <a:t>агрогородок</a:t>
            </a:r>
            <a:r>
              <a:rPr lang="ru-RU" dirty="0" smtClean="0"/>
              <a:t> Ленино – музей советско-польского боевого содружества – мемориальный комплекс советско-польского боевого содружества – Горецкий педагогический колледж – площадь «Центральная».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900" b="1" dirty="0" smtClean="0"/>
              <a:t/>
            </a:r>
            <a:br>
              <a:rPr lang="ru-RU" sz="3900" b="1" dirty="0" smtClean="0"/>
            </a:br>
            <a:r>
              <a:rPr lang="ru-RU" sz="3900" b="1" dirty="0" smtClean="0"/>
              <a:t>Пешеходный маршрут "Улица-памятник человеку"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</a:t>
            </a:r>
            <a:r>
              <a:rPr lang="ru-RU" dirty="0" smtClean="0"/>
              <a:t>: площадь им. И. И. Якубовского – Аллея Славы.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19A5BE8-C41E-4F5E-AB34-FA8C40D82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19673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08104" y="0"/>
            <a:ext cx="3312368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A42700"/>
                </a:solidFill>
                <a:latin typeface="Rodeo 95"/>
              </a:rPr>
              <a:t>Площадь </a:t>
            </a:r>
          </a:p>
          <a:p>
            <a:pPr lvl="0" algn="ctr"/>
            <a:r>
              <a:rPr lang="ru-RU" b="1" dirty="0" smtClean="0">
                <a:solidFill>
                  <a:srgbClr val="A42700"/>
                </a:solidFill>
                <a:latin typeface="Rodeo 95"/>
              </a:rPr>
              <a:t>им. И.И. Якубовского</a:t>
            </a:r>
            <a:r>
              <a:rPr lang="en-US" b="1" dirty="0" smtClean="0">
                <a:solidFill>
                  <a:srgbClr val="A42700"/>
                </a:solidFill>
                <a:latin typeface="Rodeo 95"/>
              </a:rPr>
              <a:t> </a:t>
            </a:r>
            <a:endParaRPr lang="en-US" b="1" dirty="0">
              <a:solidFill>
                <a:srgbClr val="A42700"/>
              </a:solidFill>
              <a:latin typeface="Rodeo 95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Автобусный маршрут "</a:t>
            </a:r>
            <a:r>
              <a:rPr lang="ru-RU" b="1" dirty="0" err="1" smtClean="0"/>
              <a:t>Зямля</a:t>
            </a:r>
            <a:r>
              <a:rPr lang="ru-RU" b="1" dirty="0" smtClean="0"/>
              <a:t> </a:t>
            </a:r>
            <a:r>
              <a:rPr lang="ru-RU" b="1" dirty="0" err="1" smtClean="0"/>
              <a:t>бацькоу</a:t>
            </a:r>
            <a:r>
              <a:rPr lang="ru-RU" b="1" dirty="0" smtClean="0"/>
              <a:t> - мая </a:t>
            </a:r>
            <a:r>
              <a:rPr lang="ru-RU" b="1" dirty="0" err="1" smtClean="0"/>
              <a:t>зямля</a:t>
            </a:r>
            <a:r>
              <a:rPr lang="ru-RU" b="1" dirty="0" smtClean="0"/>
              <a:t>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следования: </a:t>
            </a:r>
            <a:r>
              <a:rPr lang="ru-RU" dirty="0" smtClean="0"/>
              <a:t>площадь Центральная – Городище д. </a:t>
            </a:r>
            <a:r>
              <a:rPr lang="ru-RU" dirty="0" err="1" smtClean="0"/>
              <a:t>Никодимово</a:t>
            </a:r>
            <a:r>
              <a:rPr lang="ru-RU" dirty="0" smtClean="0"/>
              <a:t> – памятник М.С. </a:t>
            </a:r>
            <a:r>
              <a:rPr lang="ru-RU" dirty="0" err="1" smtClean="0"/>
              <a:t>Мандрикову</a:t>
            </a:r>
            <a:r>
              <a:rPr lang="ru-RU" dirty="0" smtClean="0"/>
              <a:t> – памятник М.Г. Цыганковой – </a:t>
            </a:r>
            <a:r>
              <a:rPr lang="ru-RU" dirty="0" err="1" smtClean="0"/>
              <a:t>Замчище</a:t>
            </a:r>
            <a:r>
              <a:rPr lang="ru-RU" dirty="0" smtClean="0"/>
              <a:t> «Вал»-городище «Горское» – народный краеведческий музей ГУО «Горская средняя школа Горецкого района» – «Целебная </a:t>
            </a:r>
            <a:r>
              <a:rPr lang="ru-RU" dirty="0" err="1" smtClean="0"/>
              <a:t>крыничка</a:t>
            </a:r>
            <a:r>
              <a:rPr lang="ru-RU" dirty="0" smtClean="0"/>
              <a:t>» д. </a:t>
            </a:r>
            <a:r>
              <a:rPr lang="ru-RU" dirty="0" err="1" smtClean="0"/>
              <a:t>Студенец</a:t>
            </a:r>
            <a:r>
              <a:rPr lang="ru-RU" dirty="0" smtClean="0"/>
              <a:t> – площадь «Центральная».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63272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900" b="1" dirty="0" smtClean="0">
                <a:cs typeface="Aharoni" pitchFamily="2" charset="-79"/>
              </a:rPr>
              <a:t/>
            </a:r>
            <a:br>
              <a:rPr lang="ru-RU" sz="3900" b="1" dirty="0" smtClean="0">
                <a:cs typeface="Aharoni" pitchFamily="2" charset="-79"/>
              </a:rPr>
            </a:br>
            <a:r>
              <a:rPr lang="ru-RU" sz="3900" b="1" dirty="0" smtClean="0">
                <a:cs typeface="Aharoni" pitchFamily="2" charset="-79"/>
              </a:rPr>
              <a:t>Пешеходный маршрут "Зеленое убранство города"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</a:t>
            </a:r>
            <a:r>
              <a:rPr lang="ru-RU" i="1" dirty="0" smtClean="0"/>
              <a:t>: </a:t>
            </a:r>
            <a:r>
              <a:rPr lang="ru-RU" dirty="0" smtClean="0"/>
              <a:t>ботанический сад – дендрологический парк УО БГСХА.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900" b="1" dirty="0" smtClean="0">
                <a:cs typeface="Aharoni" pitchFamily="2" charset="-79"/>
              </a:rPr>
              <a:t/>
            </a:r>
            <a:br>
              <a:rPr lang="ru-RU" sz="3900" b="1" dirty="0" smtClean="0">
                <a:cs typeface="Aharoni" pitchFamily="2" charset="-79"/>
              </a:rPr>
            </a:br>
            <a:r>
              <a:rPr lang="ru-RU" sz="3900" b="1" dirty="0" smtClean="0">
                <a:cs typeface="Aharoni" pitchFamily="2" charset="-79"/>
              </a:rPr>
              <a:t>Автобусно-пешеходный маршрут "Город на пяти холмах"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435280" cy="4425355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300" i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Маршрут следования</a:t>
            </a:r>
            <a:r>
              <a:rPr lang="ru-RU" sz="4300" dirty="0" smtClean="0"/>
              <a:t>: железнодорожная станция «Погодино» –с/к Ледовая арена – памятник освободителям Горецкой земли – площадь «Центральная» – ГУК «Горецкий районный историко-этнографический музей» – Храм иконы Божией Матери «</a:t>
            </a:r>
            <a:r>
              <a:rPr lang="ru-RU" sz="4300" dirty="0" err="1" smtClean="0"/>
              <a:t>Спорительница</a:t>
            </a:r>
            <a:r>
              <a:rPr lang="ru-RU" sz="4300" dirty="0" smtClean="0"/>
              <a:t> хлебов» – ГУО «Детская школа искусств и художественных ремесел г.Горки» – площадь И.И.Якубовского – Аллея Славы – улица </a:t>
            </a:r>
            <a:r>
              <a:rPr lang="ru-RU" sz="4300" dirty="0" err="1" smtClean="0"/>
              <a:t>Бруцеро-Ерофеевская</a:t>
            </a:r>
            <a:r>
              <a:rPr lang="ru-RU" sz="4300" dirty="0" smtClean="0"/>
              <a:t> – академический городок – ботанический сад, дендропарк.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60648"/>
            <a:ext cx="4040188" cy="639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Ботанический сад</a:t>
            </a:r>
            <a:endParaRPr lang="ru-RU" dirty="0"/>
          </a:p>
        </p:txBody>
      </p:sp>
      <p:pic>
        <p:nvPicPr>
          <p:cNvPr id="7" name="Содержимое 6" descr="дендропар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4716016" cy="59492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88640"/>
            <a:ext cx="4499992" cy="6397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Храм иконы Божией Матери «</a:t>
            </a:r>
            <a:r>
              <a:rPr lang="ru-RU" dirty="0" err="1" smtClean="0"/>
              <a:t>Спорительница</a:t>
            </a:r>
            <a:r>
              <a:rPr lang="ru-RU" dirty="0" smtClean="0"/>
              <a:t> хлебов»</a:t>
            </a:r>
            <a:endParaRPr lang="ru-RU" dirty="0"/>
          </a:p>
        </p:txBody>
      </p:sp>
      <p:pic>
        <p:nvPicPr>
          <p:cNvPr id="8" name="Содержимое 7" descr="gorki-cerkov_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5" y="908720"/>
            <a:ext cx="4427985" cy="59492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12976"/>
            <a:ext cx="8280920" cy="2232248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9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Агроэкотуризм</a:t>
            </a:r>
            <a:r>
              <a:rPr lang="ru-RU" sz="39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 Горецком районе представлен </a:t>
            </a:r>
            <a:br>
              <a:rPr lang="ru-RU" sz="39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9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 субъектами: </a:t>
            </a:r>
            <a:r>
              <a:rPr lang="ru-RU" sz="39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агроусадьба</a:t>
            </a:r>
            <a:r>
              <a:rPr lang="ru-RU" sz="39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«Жуков луг» и </a:t>
            </a:r>
            <a:r>
              <a:rPr lang="ru-RU" sz="39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агроусадьба</a:t>
            </a:r>
            <a:r>
              <a:rPr lang="ru-RU" sz="39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«Орловские пруды»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2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556792"/>
            <a:ext cx="7020272" cy="10081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Агроэкоусадьба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«Жуков луг»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8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  <a:hlinkClick r:id="rId2"/>
              </a:rPr>
              <a:t>+375 44 72-72-212</a:t>
            </a: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800" u="sng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: Горецкий район, </a:t>
            </a:r>
            <a:r>
              <a:rPr lang="ru-RU" sz="68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6800" b="1" dirty="0" err="1" smtClean="0">
                <a:latin typeface="Times New Roman" pitchFamily="18" charset="0"/>
                <a:cs typeface="Times New Roman" pitchFamily="18" charset="0"/>
              </a:rPr>
              <a:t>Шишево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, ул.Озерная, 17</a:t>
            </a:r>
          </a:p>
          <a:p>
            <a:pPr marL="0" indent="0" algn="ctr">
              <a:spcBef>
                <a:spcPts val="0"/>
              </a:spcBef>
            </a:pP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Усадьба «Жуков луг» 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находится в экологически чистой местности в деревне </a:t>
            </a:r>
            <a:r>
              <a:rPr lang="ru-RU" sz="6800" b="1" dirty="0" err="1" smtClean="0">
                <a:latin typeface="Times New Roman" pitchFamily="18" charset="0"/>
                <a:cs typeface="Times New Roman" pitchFamily="18" charset="0"/>
              </a:rPr>
              <a:t>Шишево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 Горецкого района. Окружающая природа дает возможность выбрать разнообразный вид отдыха, поскольку рядом есть березовая роща и озеро. С территории усадьбы выход к озеру на оборудованный пляж, желающим предоставляется лодка. Спортивная площадка с футбольными воротами заинтересует любителей активного отдыха. Баня на дровах с большой парилкой, </a:t>
            </a:r>
            <a:r>
              <a:rPr lang="ru-RU" sz="6800" b="1" dirty="0" err="1" smtClean="0">
                <a:latin typeface="Times New Roman" pitchFamily="18" charset="0"/>
                <a:cs typeface="Times New Roman" pitchFamily="18" charset="0"/>
              </a:rPr>
              <a:t>помывочной</a:t>
            </a: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 и небольшой комнатой отдыха пользуется спросом особенно в купальный сезон, когда с парилки можно сбегать окунуться в озере. Просторная территория усадьбы с двумя беседками, прудом, детским игровым домиком, качелями, гамаками и спортивной площадкой позволяет взрослым организовать безопасный отдых на природе с детьми, так как все объекты расположены компактно в зоне видимости, при этом дети и взрослые могут выбрать разнообразные виды занятий. В доме на втором этаже имеются две комнаты на 5 человек, которые предоставляем для спокойного семейного отдыха.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6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n w="1841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Перечень услуг: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Предоставление места для проведения семейных и корпоративных праздников, организация праздников. Имеется большая беседка вместимостью до 40 человек, малая беседка на 10-15 человек;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Услуги бани;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Предоставление места для размещения палаточного лагеря;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Предоставление комнат на 5 человек для спокойного семейного отдыха;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Проведение мастер-классов (обмен опытом) по выращиванию овощей, голубики;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Предоставление инвентаря для спорта и отдыха;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800" b="1" dirty="0" smtClean="0">
                <a:latin typeface="Times New Roman" pitchFamily="18" charset="0"/>
                <a:cs typeface="Times New Roman" pitchFamily="18" charset="0"/>
              </a:rPr>
              <a:t>Прокат лодки, велосипедов.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792088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Агроэкоусадьба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«Жуков луг»</a:t>
            </a:r>
            <a:b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:\Старые-старые Горки\image.jpg" id="7171" name="Picture 3"/>
          <p:cNvPicPr>
            <a:picLocks noChangeArrowheads="1" noChangeAspect="1"/>
          </p:cNvPicPr>
          <p:nvPr/>
        </p:nvPicPr>
        <p:blipFill rotWithShape="1">
          <a:blip cstate="print"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" r="31"/>
          <a:stretch/>
        </p:blipFill>
        <p:spPr bwMode="auto">
          <a:xfrm>
            <a:off x="0" y="0"/>
            <a:ext cx="6515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D:\Идеология\Культурная столица 2020\фото\Новая папка\IX4Yt04lSEk.jpg" id="7172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6395" y="4547051"/>
            <a:ext cx="2381099" cy="2168336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G:\Старые-старые Горки\11.jpg" id="7170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1" l="22" r="138" t="221"/>
          <a:stretch/>
        </p:blipFill>
        <p:spPr bwMode="auto">
          <a:xfrm>
            <a:off x="6642108" y="120092"/>
            <a:ext cx="2408342" cy="208311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G:\Старые-старые Горки\1930-e.jpg" id="7173" name="Picture 5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" l="161" r="34" t="55"/>
          <a:stretch/>
        </p:blipFill>
        <p:spPr bwMode="auto">
          <a:xfrm>
            <a:off x="6642108" y="2320030"/>
            <a:ext cx="2409674" cy="208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CC23FD-FE83-4A80-A70E-E9435F906748}"/>
              </a:ext>
            </a:extLst>
          </p:cNvPr>
          <p:cNvSpPr txBox="1"/>
          <p:nvPr/>
        </p:nvSpPr>
        <p:spPr>
          <a:xfrm>
            <a:off x="173970" y="6348973"/>
            <a:ext cx="4298018" cy="830997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lvl="0"/>
            <a:r>
              <a:rPr b="1" dirty="0" lang="ru-RU" smtClean="0" sz="2400">
                <a:solidFill>
                  <a:srgbClr val="005000"/>
                </a:solidFill>
                <a:effectLst>
                  <a:glow rad="190500">
                    <a:schemeClr val="tx1">
                      <a:alpha val="51000"/>
                    </a:schemeClr>
                  </a:glow>
                </a:effectLst>
                <a:latin charset="0" pitchFamily="18" typeface="Bookman Old Style"/>
              </a:rPr>
              <a:t>Главный вход в академию</a:t>
            </a:r>
            <a:endParaRPr b="1" dirty="0" lang="en-US" sz="2400">
              <a:solidFill>
                <a:srgbClr val="005000"/>
              </a:solidFill>
              <a:effectLst>
                <a:glow rad="190500">
                  <a:schemeClr val="tx1">
                    <a:alpha val="51000"/>
                  </a:schemeClr>
                </a:glow>
              </a:effectLst>
              <a:latin charset="0" pitchFamily="18"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835144"/>
      </p:ext>
    </p:extLst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45624" cy="93610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800" b="1" dirty="0" err="1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Агроэкоусадьба</a:t>
            </a:r>
            <a:r>
              <a:rPr lang="ru-RU" sz="3800" b="1" dirty="0" smtClean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«Орловские пруды»</a:t>
            </a:r>
            <a:endParaRPr lang="ru-RU" sz="38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Агроэкоусадьба</a:t>
            </a:r>
            <a:r>
              <a:rPr lang="ru-RU" dirty="0" smtClean="0"/>
              <a:t> «Орловские пруды»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9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dirty="0" smtClean="0"/>
              <a:t>: </a:t>
            </a:r>
            <a:r>
              <a:rPr lang="ru-RU" b="1" dirty="0" err="1" smtClean="0">
                <a:solidFill>
                  <a:schemeClr val="tx1"/>
                </a:solidFill>
                <a:hlinkClick r:id="rId2"/>
              </a:rPr>
              <a:t>usadbaorla.by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  <a:hlinkClick r:id="rId3"/>
              </a:rPr>
              <a:t>+375 (29) 607-00-25</a:t>
            </a:r>
            <a:endParaRPr lang="ru-RU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sz="26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Адрес</a:t>
            </a:r>
            <a:r>
              <a:rPr lang="ru-RU" sz="2300" dirty="0" smtClean="0"/>
              <a:t>: </a:t>
            </a:r>
            <a:r>
              <a:rPr lang="ru-RU" dirty="0" smtClean="0"/>
              <a:t>Горецкий район, д. Орлы, ул.Социалистическая, 25</a:t>
            </a:r>
          </a:p>
          <a:p>
            <a:pPr algn="ctr">
              <a:buNone/>
            </a:pPr>
            <a:r>
              <a:rPr lang="ru-RU" dirty="0" smtClean="0"/>
              <a:t>На берегу </a:t>
            </a:r>
            <a:r>
              <a:rPr lang="ru-RU" dirty="0" err="1" smtClean="0"/>
              <a:t>Шишевского</a:t>
            </a:r>
            <a:r>
              <a:rPr lang="ru-RU" dirty="0" smtClean="0"/>
              <a:t> водохранилища, в 8 км от г. Горки Могилевской обл., 490 км от г. Москвы и 60 км от трассы М1, находится небольшая деревенька Орлы. В самом конце деревни, на берегу озера, расположена </a:t>
            </a:r>
            <a:r>
              <a:rPr lang="ru-RU" b="1" dirty="0" err="1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агроусадьба</a:t>
            </a:r>
            <a:r>
              <a:rPr lang="ru-RU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"Орловские пруды"</a:t>
            </a:r>
            <a:r>
              <a:rPr lang="ru-RU" dirty="0" smtClean="0"/>
              <a:t>. На территории расположены гостевой дом, русская баня на дровах с печкой каменкой, большая беседка с барбекю и мебелью из массива сосны, пляж с навесом из камыша, катамаран, лодка, пирс для любителей поплавать и любителей рыбалки. В гостевом доме есть русская печь, где можно приготовить неповторимые белорусские </a:t>
            </a:r>
            <a:r>
              <a:rPr lang="ru-RU" dirty="0" err="1" smtClean="0"/>
              <a:t>драники</a:t>
            </a:r>
            <a:r>
              <a:rPr lang="ru-RU" dirty="0" smtClean="0"/>
              <a:t>, блины со шкварками, </a:t>
            </a:r>
            <a:r>
              <a:rPr lang="ru-RU" dirty="0" err="1" smtClean="0"/>
              <a:t>мачанку</a:t>
            </a:r>
            <a:r>
              <a:rPr lang="ru-RU" dirty="0" smtClean="0"/>
              <a:t>. В доме имеется – </a:t>
            </a:r>
            <a:r>
              <a:rPr lang="ru-RU" dirty="0" err="1" smtClean="0"/>
              <a:t>гостинная</a:t>
            </a:r>
            <a:r>
              <a:rPr lang="ru-RU" dirty="0" smtClean="0"/>
              <a:t>, две спальни, кухня, оборудованная всей необходимой бытовой техникой.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кад.апс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164705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Приглашаем посетить наш Горецкий край!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шк.jpg" id="7" name="Содержимое 6"/>
          <p:cNvPicPr>
            <a:picLocks noChangeAspect="1"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461448" cy="3384376"/>
          </a:xfrm>
          <a:ln>
            <a:solidFill>
              <a:schemeClr val="bg2">
                <a:lumMod val="50000"/>
              </a:schemeClr>
            </a:solidFill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h="38100" w="190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>
              <a:spcBef>
                <a:spcPts val="0"/>
              </a:spcBef>
            </a:pP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/>
            </a:r>
            <a:br>
              <a:rPr dirty="0" lang="ru-RU" smtClean="0" sz="1800">
                <a:latin charset="0" pitchFamily="34" typeface="Arial Black"/>
                <a:cs charset="0" pitchFamily="18" typeface="Times New Roman"/>
              </a:rPr>
            </a:b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/>
            </a:r>
            <a:br>
              <a:rPr dirty="0" lang="ru-RU" smtClean="0" sz="1800">
                <a:latin charset="0" pitchFamily="34" typeface="Arial Black"/>
                <a:cs charset="0" pitchFamily="18" typeface="Times New Roman"/>
              </a:rPr>
            </a:b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/>
            </a:r>
            <a:br>
              <a:rPr dirty="0" lang="ru-RU" smtClean="0" sz="1800">
                <a:latin charset="0" pitchFamily="34" typeface="Arial Black"/>
                <a:cs charset="0" pitchFamily="18" typeface="Times New Roman"/>
              </a:rPr>
            </a:b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/>
            </a:r>
            <a:br>
              <a:rPr dirty="0" lang="ru-RU" smtClean="0" sz="1800">
                <a:latin charset="0" pitchFamily="34" typeface="Arial Black"/>
                <a:cs charset="0" pitchFamily="18" typeface="Times New Roman"/>
              </a:rPr>
            </a:b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/>
            </a:r>
            <a:br>
              <a:rPr dirty="0" lang="ru-RU" smtClean="0" sz="1800">
                <a:latin charset="0" pitchFamily="34" typeface="Arial Black"/>
                <a:cs charset="0" pitchFamily="18" typeface="Times New Roman"/>
              </a:rPr>
            </a:b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>Знакомство с районным центром по праву начинается с посещения сельскохозяйственной академии, что вполне логично, ведь именно это учебное заведение в перечне достопримечательностей Горок стоит на первом месте.</a:t>
            </a:r>
            <a:br>
              <a:rPr dirty="0" lang="ru-RU" smtClean="0" sz="1800">
                <a:latin charset="0" pitchFamily="34" typeface="Arial Black"/>
                <a:cs charset="0" pitchFamily="18" typeface="Times New Roman"/>
              </a:rPr>
            </a:b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> История создания академии такова: в 1840 году по приказу царя Николая I в Горках была открыта земледельческая школа. Главный корпус академии был построен итальянским зодчим </a:t>
            </a:r>
            <a:r>
              <a:rPr dirty="0" err="1" lang="ru-RU" smtClean="0" sz="1800">
                <a:latin charset="0" pitchFamily="34" typeface="Arial Black"/>
                <a:cs charset="0" pitchFamily="18" typeface="Times New Roman"/>
              </a:rPr>
              <a:t>Анджело</a:t>
            </a: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> </a:t>
            </a:r>
            <a:r>
              <a:rPr dirty="0" err="1" lang="ru-RU" smtClean="0" sz="1800">
                <a:latin charset="0" pitchFamily="34" typeface="Arial Black"/>
                <a:cs charset="0" pitchFamily="18" typeface="Times New Roman"/>
              </a:rPr>
              <a:t>Кампиони</a:t>
            </a: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>. В 1848 году на базе земледельческой разветвленной школы организовали первый сельскохозяйственный вуз России – </a:t>
            </a:r>
            <a:r>
              <a:rPr dirty="0" err="1" lang="ru-RU" smtClean="0" sz="1800">
                <a:latin charset="0" pitchFamily="34" typeface="Arial Black"/>
                <a:cs charset="0" pitchFamily="18" typeface="Times New Roman"/>
              </a:rPr>
              <a:t>Горы-Горецкий</a:t>
            </a:r>
            <a:r>
              <a:rPr dirty="0" lang="ru-RU" smtClean="0" sz="1800">
                <a:latin charset="0" pitchFamily="34" typeface="Arial Black"/>
                <a:cs charset="0" pitchFamily="18" typeface="Times New Roman"/>
              </a:rPr>
              <a:t> земледельческий институт с филиалами: училищем агрономов и школой фермеров. Таким образом, здесь можно было получить высшее, среднее и низшее сельскохозяйственное образование.</a:t>
            </a:r>
            <a:r>
              <a:rPr dirty="0" lang="ru-RU" smtClean="0" sz="1600"/>
              <a:t/>
            </a:r>
            <a:br>
              <a:rPr dirty="0" lang="ru-RU" smtClean="0" sz="1600"/>
            </a:br>
            <a:r>
              <a:rPr dirty="0" lang="ru-RU" smtClean="0"/>
              <a:t/>
            </a:r>
            <a:br>
              <a:rPr dirty="0" lang="ru-RU" smtClean="0"/>
            </a:br>
            <a:endParaRPr dirty="0" lang="ru-RU"/>
          </a:p>
        </p:txBody>
      </p:sp>
      <p:pic>
        <p:nvPicPr>
          <p:cNvPr descr="бгсха.jpg" id="8" name="Рисунок 7"/>
          <p:cNvPicPr>
            <a:picLocks noChangeAspect="1"/>
          </p:cNvPicPr>
          <p:nvPr/>
        </p:nvPicPr>
        <p:blipFill>
          <a:blip cstate="print" r:embed="rId3"/>
          <a:srcRect b="140"/>
          <a:stretch>
            <a:fillRect/>
          </a:stretch>
        </p:blipFill>
        <p:spPr>
          <a:xfrm>
            <a:off x="4211960" y="3861048"/>
            <a:ext cx="4932040" cy="29969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акад.jpg" id="4" name="Содержимое 3"/>
          <p:cNvPicPr>
            <a:picLocks noChangeAspect="1" noGrp="1"/>
          </p:cNvPicPr>
          <p:nvPr>
            <p:ph idx="1"/>
          </p:nvPr>
        </p:nvPicPr>
        <p:blipFill>
          <a:blip cstate="print" r:embed="rId2"/>
          <a:srcRect b="112" t="-868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2420888"/>
          </a:xfrm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h="63500" prst="artDeco" w="63500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450000"/>
            <a:r>
              <a:rPr dirty="0" lang="ru-RU" smtClean="0" sz="1600">
                <a:latin charset="0" pitchFamily="34" typeface="Arial Black"/>
                <a:cs charset="-79" pitchFamily="2" typeface="Aharoni"/>
              </a:rPr>
              <a:t>После 1863 года институт перевели в Санкт-Петербург, так как многие студенты приняли участие в восстании Калиновского. Но в 1919 году он был восстановлен в Горках и работает до сих пор, правда, уже преобразованный в академию.</a:t>
            </a:r>
            <a:br>
              <a:rPr dirty="0" lang="ru-RU" smtClean="0" sz="1600">
                <a:latin charset="0" pitchFamily="34" typeface="Arial Black"/>
                <a:cs charset="-79" pitchFamily="2" typeface="Aharoni"/>
              </a:rPr>
            </a:br>
            <a:r>
              <a:rPr dirty="0" lang="ru-RU" smtClean="0" sz="1600">
                <a:latin charset="0" pitchFamily="34" typeface="Arial Black"/>
                <a:cs charset="-79" pitchFamily="2" typeface="Aharoni"/>
              </a:rPr>
              <a:t>    Сегодня она является крупнейшим высшим учебным заведением агропромышленного направления в Европе, состоит из 16 учебных корпусов и 13 общежитий.</a:t>
            </a:r>
            <a:br>
              <a:rPr dirty="0" lang="ru-RU" smtClean="0" sz="1600">
                <a:latin charset="0" pitchFamily="34" typeface="Arial Black"/>
                <a:cs charset="-79" pitchFamily="2" typeface="Aharoni"/>
              </a:rPr>
            </a:br>
            <a:r>
              <a:rPr dirty="0" lang="ru-RU" smtClean="0" sz="1600">
                <a:latin charset="0" pitchFamily="34" typeface="Arial Black"/>
              </a:rPr>
              <a:t>Сегодня здесь учится 14 тысяч студентов, многие из которых приехали сюда из разных стран мира. </a:t>
            </a:r>
            <a:endParaRPr dirty="0" lang="ru-RU" sz="1600">
              <a:latin charset="0" pitchFamily="34" typeface="Arial Black"/>
              <a:cs charset="-79" pitchFamily="2" typeface="Aharon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jp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8872" cy="1124744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0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  <a:t/>
            </a:r>
            <a:br>
              <a:rPr lang="ru-RU" sz="2000" b="1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</a:rPr>
            </a:br>
            <a:r>
              <a:rPr lang="ru-RU" sz="22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Комплекс сельскохозяйственной академии </a:t>
            </a:r>
            <a:r>
              <a:rPr lang="ru-RU" sz="2000" b="1" dirty="0" smtClean="0"/>
              <a:t>является памятником национального значения и включен в Государственный список историко-культурных ценностей Республики Беларусь.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81128"/>
            <a:ext cx="8676456" cy="2276872"/>
          </a:xfr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dirty="0" smtClean="0"/>
              <a:t>Этот уникальный архитектурный ансамбль формировался на протяжении более чем 170 лет, начиная с первой половины XIX столетия. В архитектуре академического комплекса отображены все художественные направления этого исторического периода. Здесь можно увидеть объекты классицизма XIX века, эклектики начала                 XX столетия, конструктивизма 1930-х годов, периода освоения классического наследия 1950-х годов и, разумеется, нашего времени.</a:t>
            </a:r>
            <a:endParaRPr lang="ru-RU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1028</Words>
  <Application>Microsoft Office PowerPoint</Application>
  <PresentationFormat>Экран (4:3)</PresentationFormat>
  <Paragraphs>151</Paragraphs>
  <Slides>62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Туристический потенциал Горецкого района</vt:lpstr>
      <vt:lpstr>Интерактивная карта Горецкого района</vt:lpstr>
      <vt:lpstr>Слайд 3</vt:lpstr>
      <vt:lpstr>Слайд 4</vt:lpstr>
      <vt:lpstr>Слайд 5</vt:lpstr>
      <vt:lpstr>Слайд 6</vt:lpstr>
      <vt:lpstr>     Знакомство с районным центром по праву начинается с посещения сельскохозяйственной академии, что вполне логично, ведь именно это учебное заведение в перечне достопримечательностей Горок стоит на первом месте.  История создания академии такова: в 1840 году по приказу царя Николая I в Горках была открыта земледельческая школа. Главный корпус академии был построен итальянским зодчим Анджело Кампиони. В 1848 году на базе земледельческой разветвленной школы организовали первый сельскохозяйственный вуз России – Горы-Горецкий земледельческий институт с филиалами: училищем агрономов и школой фермеров. Таким образом, здесь можно было получить высшее, среднее и низшее сельскохозяйственное образование.  </vt:lpstr>
      <vt:lpstr>После 1863 года институт перевели в Санкт-Петербург, так как многие студенты приняли участие в восстании Калиновского. Но в 1919 году он был восстановлен в Горках и работает до сих пор, правда, уже преобразованный в академию.     Сегодня она является крупнейшим высшим учебным заведением агропромышленного направления в Европе, состоит из 16 учебных корпусов и 13 общежитий. Сегодня здесь учится 14 тысяч студентов, многие из которых приехали сюда из разных стран мира. </vt:lpstr>
      <vt:lpstr> Комплекс сельскохозяйственной академии является памятником национального значения и включен в Государственный список историко-культурных ценностей Республики Беларусь.  </vt:lpstr>
      <vt:lpstr>  Постройки Белорусской государственной сельскохозяйственной  академии являются неотъемлемой частью широкого пространства, которое включает в себя парковую зону и старейший в Беларуси ботанический сад. </vt:lpstr>
      <vt:lpstr> Сегодня уникальная коллекция ботанического сада насчитывает 366 видов, форм и разновидностей древесно-кустарниковых растений, 514 видов лекарственных и цветочно-декоративных растений. Особый интерес представляет оранжерея, в которой собрано 304 вида и сорта тропических и субтропических растений.       В саду есть 5 отделов: тропических и субтропических растений, травянистых растений, интродукции древесно-кустарниковых растений, цветоводства, садово-паркового строительства. Здесь представлены такие редкие растения, как сосна Веймутова, Банкса, ели колючая и канадская, туя западная, гордовина канадская, клен серебристый, пихта одноцветная и дугласова, кипарисовик Лавсона, лох серебристый, черемуха виргинская, дуб красный, лиственница американская, ирга канадская, ясень пенсильванский, клен ясенелистный, можжевельник вергинский (карандашное дерево) и многие другие. </vt:lpstr>
      <vt:lpstr>Слайд 12</vt:lpstr>
      <vt:lpstr>     Визитной карточкой Горецкого района является мемориальный комплекс советско-польского боевого содружества, расположенный в 20 км от города Горки в аг.Ленино. Комплекс является памятником истории, включен в Государственный список историко-культурных ценностей Республики Беларусь.  Здесь, под Ленино, 12-13 октября 1943 года, действуя совместно с частями  33-й армии Западного фронта, приняла свое боевое крещение 1-я польская пехотная дивизия имени Т. Костюшко. С воздуха наступающих поддерживала французская авиационная часть «Нормандия».   </vt:lpstr>
      <vt:lpstr>  Мемориальный комплекс советско-польского боевого содружества открыт в 1968 году. Доминантой комплекса является музей советско-польского боевого содружества. Это здание из железобетона, стекла и алюминия, выполненное в форме солдатской каски высотой 11 и диаметром 34 метра. Оно расположено на высоте 215,5, где в 1943 году было самое пекло боя. В центральной части строения – огромная диорама, на которой изображен кульминационный момент совместной атаки советских и польских солдат. Здесь же представлены образцы оружия, предметы снаряжения, личные вещи участников боев, а также многочисленные документы и фотографии. </vt:lpstr>
      <vt:lpstr>  Здание, в котором разместился Горецкий районный историко-этнографический музей, имеет свою уникальную историю. Оно является памятником архитектуры и включено в Государственный список историко-культурных ценностей Республики Беларусь.  В конце XIX – начале ХХ века здесь жил один из самых известных провизоров Беларуси Казимир Паздзерский, тут же находилась его вольная (частная) аптека, которая по своему содержанию и оформлению ни в чем не уступала аптекам крупных городов. В 2012 году при реставрации здания было найдено 38 предметов, датируемых началом ХХ века: аптечные рецепты и сигнатуры, записки врача, письма, вексельная бумага.   </vt:lpstr>
      <vt:lpstr>Слайд 16</vt:lpstr>
      <vt:lpstr>Слайд 17</vt:lpstr>
      <vt:lpstr>Слайд 18</vt:lpstr>
      <vt:lpstr>     В агрогородке Горы можно посетить Замчище ”Вал”, которое относиться  к XVI столетию.  Замок с бастионными укреплениями голландского типа. Он оборонялся  7-ю двадцатиметровыми бастионами, соединёнными между собой валами. Перед валами был вырыт оборонительный ров шириной 15 и глубиной 8-10 метров. Под обороной замка выросло местечко Горы, которое постепенно переросло в город Горы Великие. Большой интерес вызывает Городище “Горское”, расположенное на мысу, где сливаются реки Быстрая и Кочеваха, окруженное  озером. Городище мысового типа, датируется XII-XIII столетиями.  </vt:lpstr>
      <vt:lpstr>Слайд 20</vt:lpstr>
      <vt:lpstr> Туристические организации </vt:lpstr>
      <vt:lpstr>Туристические организации</vt:lpstr>
      <vt:lpstr>Туристические организации</vt:lpstr>
      <vt:lpstr>Туристические организации</vt:lpstr>
      <vt:lpstr>    Основным средством размещения туристов является гостиница «Проня» – это современная гостиница с комфортными номерами и широким спектром предлагаемых услуг. После реконструкции к республиканскому фестивалю-ярмарке тружеников села «Дожинки-2012»  гостинице присвоена категория «три звезды».   Гостям города предоставляется для проживания 52 комфортабельных номера на 73 места: 26 одноместных и 18 двухместных номеров Первой категории,  7 номеров Высшей категории, из них в наличии одноместные и двухместные номера «ЛЮКС», один трехкомнатный одноместный «Апартамент» и один трёхкомнатный двухместный «Suit». Также имеется номер для людей с ограниченными возможностями.  </vt:lpstr>
      <vt:lpstr>Слайд 26</vt:lpstr>
      <vt:lpstr>  Одним из знаковых мест  для посещения туристами в Горках является современный многофункциональный комплекс «Ледовая арена», находящаяся в оперативном управлении ГУСУ «Горецкая ДЮСШ», который включает в себя ледовое поле, зал для игровых видов спорта, тренажерный зал, зал для фитнеса, сауну, открытые теннисные корты, мини-футбольная площадка с искусственным покрытием. История детско-юношеской спортивной школы, насчитывающей в настоящее время 6 отделений по видам спорта, начинается более 50 лет назад и связана, прежде всего, с развитием конного спорта в нашем регионе.  История  этого вида спорта в Могилевской области  начинается в 1960 году, когда на окраине города Горки, по инициативе заведующего кафедрой коневодства Белорусской сельскохозяйственной Академии Зуйкова Л.Х. открылась конноспортивная школа.      В 1978 году она была преобразована в Могилевскую областную ДЮСШ конного спорта и современного пятиборья, а в 1992 году передана на баланс Горецкого райисполкома. На тот период времени это была единственная специализированная спортивная организация в городе, имеющая свою материально-техническую базу. Спортсмены школы достигают высокие результаты: более 70 кандидатов в мастера спорта, 12 мастеров спорта , 1 Мастер спорта международного класса по двум олимпийским видам программы конного спорта – преодолению препятствий и троеборью. </vt:lpstr>
      <vt:lpstr> Автобусно-пешеходный маршрут «Горки спортивные» </vt:lpstr>
      <vt:lpstr>Слайд 29</vt:lpstr>
      <vt:lpstr>Слайд 30</vt:lpstr>
      <vt:lpstr>Слайд 31</vt:lpstr>
      <vt:lpstr>Слайд 32</vt:lpstr>
      <vt:lpstr>Маршруты по развитию инклюзивного туризма в Горецком районе</vt:lpstr>
      <vt:lpstr>Слайд 34</vt:lpstr>
      <vt:lpstr>Слайд 35</vt:lpstr>
      <vt:lpstr>Слайд 36</vt:lpstr>
      <vt:lpstr>Слайд 37</vt:lpstr>
      <vt:lpstr>Слайд 38</vt:lpstr>
      <vt:lpstr>Слайд 39</vt:lpstr>
      <vt:lpstr> Автобусно-пешеходный маршрут "Учреждение образования «Белорусская государственная сельскохозяйственная академия» - кузница кадров для села и аграрной науки» </vt:lpstr>
      <vt:lpstr>Слайд 41</vt:lpstr>
      <vt:lpstr>Слайд 42</vt:lpstr>
      <vt:lpstr>Слайд 43</vt:lpstr>
      <vt:lpstr>Пешеходный маршрут "Историко-культурная ценность - комплекс «Белорусская государственная сельскохозяйственная академия»</vt:lpstr>
      <vt:lpstr>Слайд 45</vt:lpstr>
      <vt:lpstr>Слайд 46</vt:lpstr>
      <vt:lpstr>Слайд 47</vt:lpstr>
      <vt:lpstr> Автобусно-пешеходный маршрут "Дожиночные объекты в действии» </vt:lpstr>
      <vt:lpstr>Слайд 49</vt:lpstr>
      <vt:lpstr>Автобусный маршрут "По местам боевого содружества»</vt:lpstr>
      <vt:lpstr> Пешеходный маршрут "Улица-памятник человеку" </vt:lpstr>
      <vt:lpstr>Слайд 52</vt:lpstr>
      <vt:lpstr> Автобусный маршрут "Зямля бацькоу - мая зямля" </vt:lpstr>
      <vt:lpstr> Пешеходный маршрут "Зеленое убранство города" </vt:lpstr>
      <vt:lpstr> Автобусно-пешеходный маршрут "Город на пяти холмах" </vt:lpstr>
      <vt:lpstr>Слайд 56</vt:lpstr>
      <vt:lpstr> Агроэкотуризм в Горецком районе представлен  2 субъектами: агроусадьба «Жуков луг» и агроусадьба «Орловские пруды» </vt:lpstr>
      <vt:lpstr>Агроэкоусадьба «Жуков луг»</vt:lpstr>
      <vt:lpstr> Агроэкоусадьба «Жуков луг» </vt:lpstr>
      <vt:lpstr>Агроэкоусадьба «Орловские пруды»</vt:lpstr>
      <vt:lpstr>Агроэкоусадьба «Орловские пруды»</vt:lpstr>
      <vt:lpstr>Приглашаем посетить наш Горецкий край!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Дербенёва Ирина Витальевна</dc:creator>
  <cp:lastModifiedBy>Derbenyova_IV</cp:lastModifiedBy>
  <cp:revision>283</cp:revision>
  <dcterms:created xsi:type="dcterms:W3CDTF">2023-04-28T11:11:45Z</dcterms:created>
  <dcterms:modified xsi:type="dcterms:W3CDTF">2023-05-16T08:25:59Z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6360912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