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5" r:id="rId9"/>
    <p:sldId id="354" r:id="rId10"/>
    <p:sldId id="345" r:id="rId11"/>
    <p:sldId id="329" r:id="rId12"/>
    <p:sldId id="346" r:id="rId13"/>
    <p:sldId id="347" r:id="rId14"/>
    <p:sldId id="348" r:id="rId15"/>
    <p:sldId id="349" r:id="rId16"/>
    <p:sldId id="352" r:id="rId17"/>
    <p:sldId id="353" r:id="rId18"/>
    <p:sldId id="283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318" y="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4"/>
          <a:stretch/>
        </p:blipFill>
        <p:spPr bwMode="auto">
          <a:xfrm>
            <a:off x="0" y="483518"/>
            <a:ext cx="8100392" cy="383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6512" y="51470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316681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191323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69201" y="4227934"/>
            <a:ext cx="8856984" cy="9389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300" b="1" dirty="0" smtClean="0">
                <a:solidFill>
                  <a:srgbClr val="182C7F"/>
                </a:solidFill>
              </a:rPr>
              <a:t>Горецкий район: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300" dirty="0" smtClean="0"/>
              <a:t>построено </a:t>
            </a:r>
            <a:r>
              <a:rPr lang="ru-RU" sz="1300" dirty="0"/>
              <a:t>и введено в эксплуатацию 9898 м</a:t>
            </a:r>
            <a:r>
              <a:rPr lang="ru-RU" sz="1300" baseline="30000" dirty="0"/>
              <a:t>2</a:t>
            </a:r>
            <a:r>
              <a:rPr lang="ru-RU" sz="1300" dirty="0" smtClean="0"/>
              <a:t> </a:t>
            </a:r>
            <a:r>
              <a:rPr lang="ru-RU" sz="1300" dirty="0"/>
              <a:t>общей </a:t>
            </a:r>
            <a:r>
              <a:rPr lang="ru-RU" sz="1300" dirty="0"/>
              <a:t>площади </a:t>
            </a:r>
            <a:r>
              <a:rPr lang="ru-RU" sz="1300" dirty="0"/>
              <a:t>жилья; </a:t>
            </a:r>
            <a:endParaRPr lang="ru-RU" sz="1300" dirty="0"/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300" dirty="0"/>
              <a:t>13 </a:t>
            </a:r>
            <a:r>
              <a:rPr lang="ru-RU" sz="1300" dirty="0"/>
              <a:t>многодетных семей района улучшили </a:t>
            </a:r>
            <a:r>
              <a:rPr lang="ru-RU" sz="1300" dirty="0"/>
              <a:t>жилищные </a:t>
            </a:r>
            <a:r>
              <a:rPr lang="ru-RU" sz="1300" dirty="0"/>
              <a:t>условия путем </a:t>
            </a:r>
            <a:r>
              <a:rPr lang="ru-RU" sz="1300" dirty="0"/>
              <a:t>строительства;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300" dirty="0"/>
              <a:t>в</a:t>
            </a:r>
            <a:r>
              <a:rPr lang="ru-RU" sz="1300" dirty="0"/>
              <a:t> </a:t>
            </a:r>
            <a:r>
              <a:rPr lang="ru-RU" sz="1300" dirty="0"/>
              <a:t>индивидуальном жилищном строительстве введено в эксплуатацию 5018 м</a:t>
            </a:r>
            <a:r>
              <a:rPr lang="ru-RU" sz="1300" baseline="30000" dirty="0"/>
              <a:t>2</a:t>
            </a:r>
            <a:endParaRPr lang="ru-RU" sz="13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536" y="4299942"/>
            <a:ext cx="7272808" cy="0"/>
          </a:xfrm>
          <a:prstGeom prst="line">
            <a:avLst/>
          </a:prstGeom>
          <a:ln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5020022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Горецкий район:</a:t>
            </a:r>
          </a:p>
          <a:p>
            <a:r>
              <a:rPr lang="ru-RU" b="1" dirty="0" smtClean="0"/>
              <a:t>77,1</a:t>
            </a:r>
            <a:r>
              <a:rPr lang="ru-RU" b="1" dirty="0" smtClean="0"/>
              <a:t>% </a:t>
            </a:r>
            <a:r>
              <a:rPr lang="ru-RU" dirty="0" smtClean="0"/>
              <a:t>– жителей города</a:t>
            </a:r>
          </a:p>
          <a:p>
            <a:r>
              <a:rPr lang="ru-RU" b="1" dirty="0" smtClean="0"/>
              <a:t>22,9</a:t>
            </a:r>
            <a:r>
              <a:rPr lang="ru-RU" b="1" dirty="0" smtClean="0"/>
              <a:t>% </a:t>
            </a:r>
            <a:r>
              <a:rPr lang="ru-RU" dirty="0"/>
              <a:t>–</a:t>
            </a:r>
            <a:r>
              <a:rPr lang="ru-RU" b="1" dirty="0" smtClean="0"/>
              <a:t> </a:t>
            </a:r>
            <a:r>
              <a:rPr lang="ru-RU" dirty="0" smtClean="0"/>
              <a:t>жителей села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83470"/>
            <a:ext cx="878497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 smtClean="0">
                <a:solidFill>
                  <a:srgbClr val="0A0A7C"/>
                </a:solidFill>
              </a:rPr>
              <a:t>ИТОГИ </a:t>
            </a:r>
            <a:r>
              <a:rPr lang="ru-RU" sz="3600" b="1" dirty="0">
                <a:solidFill>
                  <a:srgbClr val="0A0A7C"/>
                </a:solidFill>
              </a:rPr>
              <a:t>РАБОТЫ </a:t>
            </a:r>
            <a:r>
              <a:rPr lang="ru-RU" sz="3600" b="1" dirty="0" smtClean="0">
                <a:solidFill>
                  <a:srgbClr val="0A0A7C"/>
                </a:solidFill>
              </a:rPr>
              <a:t>АПК ГОРЕЦКОГО РАЙОНА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419622"/>
            <a:ext cx="698477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0A0A7C"/>
                </a:solidFill>
                <a:latin typeface="Calibri"/>
              </a:rPr>
              <a:t>намолочено 115,2 тыс. </a:t>
            </a:r>
            <a:r>
              <a:rPr lang="ru-RU" b="1" dirty="0">
                <a:solidFill>
                  <a:srgbClr val="0A0A7C"/>
                </a:solidFill>
                <a:latin typeface="Calibri"/>
              </a:rPr>
              <a:t>тонн зерновых и зернобобовых культур </a:t>
            </a:r>
            <a:endParaRPr lang="ru-RU" b="1" dirty="0" smtClean="0">
              <a:solidFill>
                <a:srgbClr val="0A0A7C"/>
              </a:solidFill>
              <a:latin typeface="Calibri"/>
            </a:endParaRPr>
          </a:p>
          <a:p>
            <a:pPr algn="r">
              <a:spcAft>
                <a:spcPts val="600"/>
              </a:spcAft>
            </a:pPr>
            <a:r>
              <a:rPr lang="ru-RU" b="1" dirty="0" smtClean="0">
                <a:solidFill>
                  <a:srgbClr val="0A0A7C"/>
                </a:solidFill>
                <a:latin typeface="Calibri"/>
              </a:rPr>
              <a:t>(</a:t>
            </a:r>
            <a:r>
              <a:rPr lang="ru-RU" b="1" dirty="0">
                <a:solidFill>
                  <a:srgbClr val="0A0A7C"/>
                </a:solidFill>
                <a:latin typeface="Calibri"/>
              </a:rPr>
              <a:t>150,0 % к 2024 </a:t>
            </a:r>
            <a:r>
              <a:rPr lang="ru-RU" b="1" dirty="0" smtClean="0">
                <a:solidFill>
                  <a:srgbClr val="0A0A7C"/>
                </a:solidFill>
                <a:latin typeface="Calibri"/>
              </a:rPr>
              <a:t>г.)</a:t>
            </a:r>
            <a:endParaRPr lang="ru-RU" b="1" dirty="0">
              <a:solidFill>
                <a:srgbClr val="0A0A7C"/>
              </a:solidFill>
              <a:latin typeface="Calibri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A0A7C"/>
                </a:solidFill>
                <a:latin typeface="Calibri"/>
              </a:rPr>
              <a:t>намолочено </a:t>
            </a:r>
            <a:r>
              <a:rPr lang="ru-RU" b="1" dirty="0">
                <a:solidFill>
                  <a:srgbClr val="0A0A7C"/>
                </a:solidFill>
                <a:latin typeface="Calibri"/>
              </a:rPr>
              <a:t>12,6 тыс. </a:t>
            </a:r>
            <a:r>
              <a:rPr lang="ru-RU" b="1" dirty="0">
                <a:solidFill>
                  <a:srgbClr val="0A0A7C"/>
                </a:solidFill>
                <a:latin typeface="Calibri"/>
              </a:rPr>
              <a:t>тонн </a:t>
            </a:r>
            <a:r>
              <a:rPr lang="ru-RU" b="1" dirty="0" err="1">
                <a:solidFill>
                  <a:srgbClr val="0A0A7C"/>
                </a:solidFill>
                <a:latin typeface="Calibri"/>
              </a:rPr>
              <a:t>маслосемян</a:t>
            </a:r>
            <a:r>
              <a:rPr lang="ru-RU" b="1" dirty="0">
                <a:solidFill>
                  <a:srgbClr val="0A0A7C"/>
                </a:solidFill>
                <a:latin typeface="Calibri"/>
              </a:rPr>
              <a:t> рапса  </a:t>
            </a:r>
          </a:p>
          <a:p>
            <a:pPr algn="r">
              <a:spcAft>
                <a:spcPts val="600"/>
              </a:spcAft>
            </a:pPr>
            <a:r>
              <a:rPr lang="ru-RU" b="1" dirty="0">
                <a:solidFill>
                  <a:srgbClr val="0A0A7C"/>
                </a:solidFill>
                <a:latin typeface="Calibri"/>
              </a:rPr>
              <a:t>(232,7% к 2024 г.);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0A0A7C"/>
                </a:solidFill>
                <a:latin typeface="Calibri"/>
              </a:rPr>
              <a:t>накопано 153,1 тыс. тонн сахарной свеклы </a:t>
            </a:r>
          </a:p>
          <a:p>
            <a:pPr algn="r">
              <a:spcAft>
                <a:spcPts val="600"/>
              </a:spcAft>
            </a:pPr>
            <a:r>
              <a:rPr lang="ru-RU" b="1" dirty="0">
                <a:solidFill>
                  <a:srgbClr val="0A0A7C"/>
                </a:solidFill>
                <a:latin typeface="Calibri"/>
              </a:rPr>
              <a:t>(138,2% к 2024 г.);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0A0A7C"/>
                </a:solidFill>
                <a:latin typeface="Calibri"/>
              </a:rPr>
              <a:t>производство льноволокна – 3585 тонн</a:t>
            </a:r>
          </a:p>
          <a:p>
            <a:pPr algn="r">
              <a:spcAft>
                <a:spcPts val="600"/>
              </a:spcAft>
            </a:pPr>
            <a:r>
              <a:rPr lang="ru-RU" b="1" dirty="0">
                <a:solidFill>
                  <a:srgbClr val="0A0A7C"/>
                </a:solidFill>
                <a:latin typeface="Calibri"/>
              </a:rPr>
              <a:t>(170,2% к 2024 г.)</a:t>
            </a:r>
          </a:p>
        </p:txBody>
      </p:sp>
    </p:spTree>
    <p:extLst>
      <p:ext uri="{BB962C8B-B14F-4D97-AF65-F5344CB8AC3E}">
        <p14:creationId xmlns:p14="http://schemas.microsoft.com/office/powerpoint/2010/main" val="416536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6732</TotalTime>
  <Words>359</Words>
  <Application>Microsoft Office PowerPoint</Application>
  <PresentationFormat>Экран (16:9)</PresentationFormat>
  <Paragraphs>67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Ермолаева Наталья Михайловна</cp:lastModifiedBy>
  <cp:revision>372</cp:revision>
  <dcterms:created xsi:type="dcterms:W3CDTF">2024-07-24T10:48:12Z</dcterms:created>
  <dcterms:modified xsi:type="dcterms:W3CDTF">2026-03-18T08:07:55Z</dcterms:modified>
</cp:coreProperties>
</file>